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</p:sldIdLst>
  <p:sldSz cy="5143500" cx="9144000"/>
  <p:notesSz cx="9144000" cy="5143500"/>
  <p:embeddedFontLst>
    <p:embeddedFont>
      <p:font typeface="Roboto"/>
      <p:regular r:id="rId154"/>
      <p:bold r:id="rId155"/>
      <p:italic r:id="rId156"/>
      <p:boldItalic r:id="rId1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000000"/>
          </p15:clr>
        </p15:guide>
        <p15:guide id="2" pos="2448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58" roundtripDataSignature="AMtx7mgIRik3LsUc3JNdB7RGGb5KMAxB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154" Type="http://schemas.openxmlformats.org/officeDocument/2006/relationships/font" Target="fonts/Roboto-regular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customschemas.google.com/relationships/presentationmetadata" Target="metadata"/><Relationship Id="rId157" Type="http://schemas.openxmlformats.org/officeDocument/2006/relationships/font" Target="fonts/Roboto-boldItalic.fntdata"/><Relationship Id="rId156" Type="http://schemas.openxmlformats.org/officeDocument/2006/relationships/font" Target="fonts/Roboto-italic.fntdata"/><Relationship Id="rId155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1" name="Google Shape;821;p8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da4499d248_1_12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da4499d248_1_12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4" name="Google Shape;834;p8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2" name="Google Shape;842;p10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7b3ccc6f57_0_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7b3ccc6f57_0_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0" name="Google Shape;860;p10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0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0" name="Google Shape;870;p10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8" name="Google Shape;878;p10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6" name="Google Shape;886;p1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8" name="Google Shape;898;p1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0" name="Google Shape;910;p1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7" name="Google Shape;917;p1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7b3ccc6f57_0_5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7b3ccc6f57_0_5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dc24dd03e5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dc24dd03e5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d94b5d395f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d94b5d395f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7" name="Google Shape;947;p1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dba10e201c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dba10e201c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dba10e201c_0_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dba10e201c_0_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7" name="Google Shape;967;p1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3" name="Google Shape;973;p1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d02f6d09ed_0_19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d02f6d09ed_0_19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d02f6d09ed_0_19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d02f6d09ed_0_19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d02f6d09ed_0_21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d02f6d09ed_0_21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d7f30770e8_0_1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d7f30770e8_0_1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d7f30770e8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d7f30770e8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dd623f1e8d_0_1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dd623f1e8d_0_1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dd623f1e8d_0_2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dd623f1e8d_0_2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8" name="Google Shape;1028;p1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1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5" name="Google Shape;1035;p11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d7f30770e8_0_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d7f30770e8_0_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2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8" name="Google Shape;1048;p12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dd623f1e8d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dd623f1e8d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dd623f1e8d_0_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dd623f1e8d_0_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dd623f1e8d_0_1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dd623f1e8d_0_1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dd623f1e8d_0_3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dd623f1e8d_0_3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dd6ddfd51c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dd6ddfd51c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2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5" name="Google Shape;1085;p12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d02f6d09ed_0_20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d02f6d09ed_0_20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d02f6d09ed_0_21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d02f6d09ed_0_21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cd848fd957_0_2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cd848fd957_0_2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cd84351827_0_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cd84351827_0_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cd84351827_0_1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cd84351827_0_1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cd84351827_0_1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cd84351827_0_1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cd84351827_0_2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cd84351827_0_2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cd84351827_0_2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cd84351827_0_2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cd84351827_0_3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cd84351827_0_3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cd84351827_0_3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cd84351827_0_3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cd84351827_0_4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cd84351827_0_4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1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2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p2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2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2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2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p2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02f6d09ed_0_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02f6d09ed_0_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d848fd957_0_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d848fd957_0_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2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2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p3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p3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p3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p3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3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4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p4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p4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p4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p4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p4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02f6d09ed_0_1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02f6d09ed_0_1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d02f6d09ed_0_1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d02f6d09ed_0_1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02f6d09ed_0_25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d02f6d09ed_0_25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02f6d09ed_0_30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02f6d09ed_0_30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02f6d09ed_0_30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02f6d09ed_0_30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d02f6d09ed_0_26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d02f6d09ed_0_26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9ed174587_0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9ed174587_0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37bea5dcf_0_3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d37bea5dcf_0_3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9ed174587_0_1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9ed174587_0_1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02f6d09ed_0_2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02f6d09ed_0_2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63fc13c4a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d63fc13c4a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63fc13c4a_0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63fc13c4a_0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63fc13c4a_0_1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63fc13c4a_0_1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63fc13c4a_0_2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63fc13c4a_0_2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63fc13c4a_0_2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63fc13c4a_0_2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d02f6d09ed_0_28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d02f6d09ed_0_28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9ed174587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d9ed174587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8a9a42132_0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d8a9a42132_0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02f6d09ed_0_2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02f6d09ed_0_2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02f6d09ed_0_27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02f6d09ed_0_27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02f6d09ed_0_28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d02f6d09ed_0_28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d02f6d09ed_0_29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d02f6d09ed_0_29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37bea5dcf_0_2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d37bea5dcf_0_2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37bea5dcf_0_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37bea5dcf_0_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02f6d09ed_0_3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d02f6d09ed_0_3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02f6d09ed_0_22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d02f6d09ed_0_22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d02f6d09ed_0_3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d02f6d09ed_0_3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02f6d09ed_0_229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02f6d09ed_0_229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02f6d09ed_0_235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d02f6d09ed_0_235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02f6d09ed_0_24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02f6d09ed_0_24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d02f6d09ed_0_247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d02f6d09ed_0_247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d02f6d09ed_0_25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d02f6d09ed_0_25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d37bea5dcf_0_16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d37bea5dcf_0_16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37bea5dcf_0_21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37bea5dcf_0_21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6" name="Google Shape;636;p4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p4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p4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8" name="Google Shape;668;p4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4" name="Google Shape;674;p5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0" name="Google Shape;680;p5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0" name="Google Shape;690;p5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6" name="Google Shape;696;p5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2" name="Google Shape;702;p5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d02f6d09ed_0_313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d02f6d09ed_0_313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d02f6d09ed_0_318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d02f6d09ed_0_318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8" name="Google Shape;718;p5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4" name="Google Shape;724;p5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0" name="Google Shape;730;p5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02f6d09ed_0_11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02f6d09ed_0_11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d02f6d09ed_0_119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d02f6d09ed_0_119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02f6d09ed_0_12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02f6d09ed_0_12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02f6d09ed_0_13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02f6d09ed_0_13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d02f6d09ed_0_13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d02f6d09ed_0_13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d02f6d09ed_0_14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d02f6d09ed_0_14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da4499d248_1_0:notes"/>
          <p:cNvSpPr/>
          <p:nvPr>
            <p:ph idx="2" type="sldImg"/>
          </p:nvPr>
        </p:nvSpPr>
        <p:spPr>
          <a:xfrm>
            <a:off x="1524300" y="385750"/>
            <a:ext cx="60963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da4499d248_1_0:notes"/>
          <p:cNvSpPr txBox="1"/>
          <p:nvPr>
            <p:ph idx="1" type="body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da4499d248_1_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da4499d248_1_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da4499d248_1_14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gda4499d248_1_14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da4499d248_1_23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da4499d248_1_23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da4499d248_1_31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da4499d248_1_31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5" name="Google Shape;815;p8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3"/>
          <p:cNvSpPr txBox="1"/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3"/>
          <p:cNvSpPr txBox="1"/>
          <p:nvPr>
            <p:ph idx="1" type="body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23"/>
          <p:cNvSpPr txBox="1"/>
          <p:nvPr>
            <p:ph idx="10" type="dt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3"/>
          <p:cNvSpPr txBox="1"/>
          <p:nvPr>
            <p:ph idx="11" type="ft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3"/>
          <p:cNvSpPr txBox="1"/>
          <p:nvPr>
            <p:ph idx="12" type="sldNum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02f6d09ed_0_18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gd02f6d09ed_0_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02f6d09ed_0_18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gd02f6d09ed_0_18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gd02f6d09ed_0_1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02f6d09ed_0_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d02f6d09ed_0_1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gd02f6d09ed_0_1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gd02f6d09ed_0_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d02f6d09ed_0_1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gd02f6d09ed_0_1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d02f6d09ed_0_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gd02f6d09ed_0_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gd02f6d09ed_0_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d02f6d09ed_0_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gd02f6d09ed_0_1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gd02f6d09ed_0_1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gd02f6d09ed_0_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d02f6d09ed_0_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gd02f6d09ed_0_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d02f6d09ed_0_16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gd02f6d09ed_0_16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gd02f6d09ed_0_1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d02f6d09ed_0_17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gd02f6d09ed_0_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d02f6d09ed_0_17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d02f6d09ed_0_17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gd02f6d09ed_0_17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gd02f6d09ed_0_17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gd02f6d09ed_0_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2"/>
          <p:cNvSpPr txBox="1"/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2"/>
          <p:cNvSpPr txBox="1"/>
          <p:nvPr>
            <p:ph idx="1" type="body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2"/>
          <p:cNvSpPr txBox="1"/>
          <p:nvPr>
            <p:ph idx="11" type="ft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22"/>
          <p:cNvSpPr txBox="1"/>
          <p:nvPr>
            <p:ph idx="10" type="dt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22"/>
          <p:cNvSpPr txBox="1"/>
          <p:nvPr>
            <p:ph idx="12" type="sldNum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d02f6d09ed_0_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gd02f6d09ed_0_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" name="Google Shape;20;gd02f6d09ed_0_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3.jpg"/><Relationship Id="rId4" Type="http://schemas.openxmlformats.org/officeDocument/2006/relationships/hyperlink" Target="https://teachablemachine.withgoogle.com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4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0.jpg"/><Relationship Id="rId4" Type="http://schemas.openxmlformats.org/officeDocument/2006/relationships/hyperlink" Target="https://wikipedia.org/wiki/Malignancy" TargetMode="External"/><Relationship Id="rId5" Type="http://schemas.openxmlformats.org/officeDocument/2006/relationships/hyperlink" Target="https://wikipedia.org/wiki/Benign_tumor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7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6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2.png"/><Relationship Id="rId4" Type="http://schemas.openxmlformats.org/officeDocument/2006/relationships/image" Target="../media/image101.png"/><Relationship Id="rId5" Type="http://schemas.openxmlformats.org/officeDocument/2006/relationships/image" Target="../media/image10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4.png"/><Relationship Id="rId4" Type="http://schemas.openxmlformats.org/officeDocument/2006/relationships/image" Target="../media/image12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4.png"/><Relationship Id="rId4" Type="http://schemas.openxmlformats.org/officeDocument/2006/relationships/image" Target="../media/image117.png"/><Relationship Id="rId5" Type="http://schemas.openxmlformats.org/officeDocument/2006/relationships/image" Target="../media/image11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26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2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hyperlink" Target="https://www.anaconda.com/" TargetMode="External"/><Relationship Id="rId5" Type="http://schemas.openxmlformats.org/officeDocument/2006/relationships/hyperlink" Target="https://docs.conda.io/projects/conda/en/latest/user-guide/tasks/manage-environments.html#creating-an-environment-with-commands" TargetMode="External"/><Relationship Id="rId6" Type="http://schemas.openxmlformats.org/officeDocument/2006/relationships/hyperlink" Target="https://docs.conda.io/projects/conda/en/latest/user-guide/tasks/manage-environments.html#creating-an-environment-with-commands" TargetMode="External"/><Relationship Id="rId7" Type="http://schemas.openxmlformats.org/officeDocument/2006/relationships/hyperlink" Target="https://pypi.org/project/pip/" TargetMode="Externa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hyperlink" Target="https://jakevdp.github.io/PythonDataScienceHandbook/" TargetMode="External"/><Relationship Id="rId5" Type="http://schemas.openxmlformats.org/officeDocument/2006/relationships/hyperlink" Target="https://millengustavo.github.io/intro-ml-python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hyperlink" Target="https://www.arpae.it/dettaglio_generale.asp?id=2921&amp;idlivello=163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hyperlink" Target="https://www.arpae.it/v2_rete_di_monitoraggio.asp?p=BO&amp;idlivello=1637" TargetMode="External"/><Relationship Id="rId5" Type="http://schemas.openxmlformats.org/officeDocument/2006/relationships/hyperlink" Target="https://www.arpae.it/v2_rete_di_monitoraggio.asp?p=BO&amp;idlivello=1637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hyperlink" Target="https://github.com/bluviolin/TrainMonitor/wiki/API-del-sistema-Viaggiatreno" TargetMode="External"/><Relationship Id="rId5" Type="http://schemas.openxmlformats.org/officeDocument/2006/relationships/hyperlink" Target="https://github.com/bluviolin/TrainMonitor/wiki/API-del-sistema-Viaggiatreno" TargetMode="External"/><Relationship Id="rId6" Type="http://schemas.openxmlformats.org/officeDocument/2006/relationships/hyperlink" Target="http://www.viaggiatreno.it/viaggiatrenonew/index.jsp" TargetMode="External"/><Relationship Id="rId7" Type="http://schemas.openxmlformats.org/officeDocument/2006/relationships/hyperlink" Target="http://www.viaggiatreno.it/viaggiatrenonew/resteasy/viaggiatreno/tratteCanvas/S05043/3846" TargetMode="External"/><Relationship Id="rId8" Type="http://schemas.openxmlformats.org/officeDocument/2006/relationships/hyperlink" Target="http://www.viaggiatreno.it/viaggiatrenonew/resteasy/viaggiatreno/tratteCanvas/S05043/3846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rouplens.org/datasets/movielens/" TargetMode="External"/><Relationship Id="rId4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Relationship Id="rId4" Type="http://schemas.openxmlformats.org/officeDocument/2006/relationships/image" Target="../media/image39.png"/><Relationship Id="rId5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Relationship Id="rId4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9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6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4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7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3.png"/><Relationship Id="rId4" Type="http://schemas.openxmlformats.org/officeDocument/2006/relationships/image" Target="../media/image75.png"/><Relationship Id="rId5" Type="http://schemas.openxmlformats.org/officeDocument/2006/relationships/image" Target="../media/image8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1296912" y="898181"/>
            <a:ext cx="6340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TECNOLOGIE E SOFTWARE PER IL</a:t>
            </a:r>
            <a:r>
              <a:rPr b="1" lang="en-US" sz="47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4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 b="1" i="0" sz="4300" u="none" cap="none" strike="noStrike">
              <a:solidFill>
                <a:srgbClr val="000000"/>
              </a:solidFill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2392932" y="2932360"/>
            <a:ext cx="4507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Alket Cecaj, Postdoctoral Researcher, PhD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2226183" y="3681420"/>
            <a:ext cx="484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Artificial Intelligence Research and Innovation Center (AIRI)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3301379" y="4096590"/>
            <a:ext cx="2692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Università di Modena e Reggio Emilia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1"/>
          <p:cNvSpPr txBox="1"/>
          <p:nvPr/>
        </p:nvSpPr>
        <p:spPr>
          <a:xfrm>
            <a:off x="2948940" y="347400"/>
            <a:ext cx="3397822" cy="392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1"/>
          <p:cNvSpPr txBox="1"/>
          <p:nvPr/>
        </p:nvSpPr>
        <p:spPr>
          <a:xfrm>
            <a:off x="917158" y="1148560"/>
            <a:ext cx="252121" cy="22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1245449" y="1148560"/>
            <a:ext cx="6030920" cy="22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Statistical methods based on transparent statistics possible to calculate by hand.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917158" y="2960342"/>
            <a:ext cx="252121" cy="22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1245449" y="2960342"/>
            <a:ext cx="7169999" cy="450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methods based on complex and opaque procedures that require substantial computing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92"/>
              </a:lnSpc>
              <a:spcBef>
                <a:spcPts val="29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87"/>
          <p:cNvSpPr txBox="1"/>
          <p:nvPr/>
        </p:nvSpPr>
        <p:spPr>
          <a:xfrm>
            <a:off x="2523301" y="415964"/>
            <a:ext cx="4248960" cy="395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Google’s Teachable 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87"/>
          <p:cNvSpPr txBox="1"/>
          <p:nvPr/>
        </p:nvSpPr>
        <p:spPr>
          <a:xfrm>
            <a:off x="520299" y="1091816"/>
            <a:ext cx="28809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https://teachablemachine.withgoogle.com/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87"/>
          <p:cNvSpPr txBox="1"/>
          <p:nvPr/>
        </p:nvSpPr>
        <p:spPr>
          <a:xfrm>
            <a:off x="520299" y="1371430"/>
            <a:ext cx="1785138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Traning the classifier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gda4499d248_1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07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88"/>
          <p:cNvSpPr txBox="1"/>
          <p:nvPr/>
        </p:nvSpPr>
        <p:spPr>
          <a:xfrm>
            <a:off x="477440" y="547430"/>
            <a:ext cx="833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/>
              <a:t>Use Teachable Machine to solve a real world problem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EX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88"/>
          <p:cNvSpPr txBox="1"/>
          <p:nvPr/>
        </p:nvSpPr>
        <p:spPr>
          <a:xfrm>
            <a:off x="977649" y="1880710"/>
            <a:ext cx="6781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Find pictures online (or simply use those in your smartphone)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load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them </a:t>
            </a:r>
            <a:r>
              <a:rPr lang="en-US" sz="1800">
                <a:solidFill>
                  <a:srgbClr val="595959"/>
                </a:solidFill>
              </a:rPr>
              <a:t>into Teachable Machine</a:t>
            </a: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88"/>
          <p:cNvSpPr txBox="1"/>
          <p:nvPr/>
        </p:nvSpPr>
        <p:spPr>
          <a:xfrm>
            <a:off x="977649" y="2827114"/>
            <a:ext cx="717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595959"/>
                </a:solidFill>
              </a:rPr>
              <a:t>Build a </a:t>
            </a:r>
            <a:r>
              <a:rPr lang="en-US" sz="1800">
                <a:solidFill>
                  <a:srgbClr val="595959"/>
                </a:solidFill>
              </a:rPr>
              <a:t>classifier that solves a real world problem</a:t>
            </a:r>
            <a:r>
              <a:rPr lang="en-US" sz="1800">
                <a:solidFill>
                  <a:srgbClr val="595959"/>
                </a:solidFill>
              </a:rPr>
              <a:t> </a:t>
            </a: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 What is the result?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06"/>
          <p:cNvSpPr txBox="1"/>
          <p:nvPr/>
        </p:nvSpPr>
        <p:spPr>
          <a:xfrm>
            <a:off x="1302320" y="547430"/>
            <a:ext cx="6687921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Metrics for Machine Learning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06"/>
          <p:cNvSpPr txBox="1"/>
          <p:nvPr/>
        </p:nvSpPr>
        <p:spPr>
          <a:xfrm>
            <a:off x="934899" y="1274530"/>
            <a:ext cx="6618301" cy="4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key question. How well our model has performed? The evaluation metrics can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 the question.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06"/>
          <p:cNvSpPr txBox="1"/>
          <p:nvPr/>
        </p:nvSpPr>
        <p:spPr>
          <a:xfrm>
            <a:off x="934899" y="2100065"/>
            <a:ext cx="4630127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types of problems in machine learning.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06"/>
          <p:cNvSpPr txBox="1"/>
          <p:nvPr/>
        </p:nvSpPr>
        <p:spPr>
          <a:xfrm>
            <a:off x="934899" y="2570420"/>
            <a:ext cx="6900544" cy="66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1 - Regression Problems like for example Time Series Forecasting.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1714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Quantify the error as already explained for Time Series Forecasting by using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1714"/>
              </a:lnSpc>
              <a:spcBef>
                <a:spcPts val="11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 or MAPE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06"/>
          <p:cNvSpPr txBox="1"/>
          <p:nvPr/>
        </p:nvSpPr>
        <p:spPr>
          <a:xfrm>
            <a:off x="934899" y="3637219"/>
            <a:ext cx="6452966" cy="66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 Classification Problems like Spam Filters.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1714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Quantify the performance of the classification algorithm by using accuracy,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1714"/>
              </a:lnSpc>
              <a:spcBef>
                <a:spcPts val="11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precision, recall and F-score.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b3ccc6f57_0_0"/>
          <p:cNvSpPr txBox="1"/>
          <p:nvPr>
            <p:ph type="title"/>
          </p:nvPr>
        </p:nvSpPr>
        <p:spPr>
          <a:xfrm>
            <a:off x="363150" y="252150"/>
            <a:ext cx="8520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statistical background behind ML Metrics</a:t>
            </a:r>
            <a:endParaRPr sz="2400"/>
          </a:p>
        </p:txBody>
      </p:sp>
      <p:sp>
        <p:nvSpPr>
          <p:cNvPr id="855" name="Google Shape;855;g7b3ccc6f57_0_0"/>
          <p:cNvSpPr txBox="1"/>
          <p:nvPr>
            <p:ph idx="1" type="body"/>
          </p:nvPr>
        </p:nvSpPr>
        <p:spPr>
          <a:xfrm>
            <a:off x="656125" y="902000"/>
            <a:ext cx="8150400" cy="985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Type I error:</a:t>
            </a:r>
            <a:r>
              <a:rPr lang="en-US" sz="1400"/>
              <a:t> occurs when you incorrectly reject a true null hypothesis.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Type II error:</a:t>
            </a:r>
            <a:r>
              <a:rPr lang="en-US" sz="1400"/>
              <a:t> occurs when you </a:t>
            </a:r>
            <a:r>
              <a:rPr lang="en-US" sz="1400">
                <a:solidFill>
                  <a:srgbClr val="333333"/>
                </a:solidFill>
                <a:highlight>
                  <a:srgbClr val="FFFFFF"/>
                </a:highlight>
              </a:rPr>
              <a:t>fail to reject a false null hypothesis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Null Hypothesis</a:t>
            </a:r>
            <a:r>
              <a:rPr lang="en-US"/>
              <a:t> : The woman is visibly pregnant, the man is </a:t>
            </a:r>
            <a:r>
              <a:rPr i="1" lang="en-US"/>
              <a:t>probably</a:t>
            </a:r>
            <a:r>
              <a:rPr lang="en-US"/>
              <a:t> not!</a:t>
            </a:r>
            <a:endParaRPr/>
          </a:p>
        </p:txBody>
      </p:sp>
      <p:pic>
        <p:nvPicPr>
          <p:cNvPr id="856" name="Google Shape;856;g7b3ccc6f5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250" y="2333325"/>
            <a:ext cx="5597000" cy="22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g7b3ccc6f57_0_0"/>
          <p:cNvSpPr txBox="1"/>
          <p:nvPr/>
        </p:nvSpPr>
        <p:spPr>
          <a:xfrm>
            <a:off x="656125" y="2624075"/>
            <a:ext cx="178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Medical metaphore to understand better and easily remember Type I and Type II errors. 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7"/>
          <p:cNvSpPr txBox="1"/>
          <p:nvPr/>
        </p:nvSpPr>
        <p:spPr>
          <a:xfrm>
            <a:off x="1381815" y="396795"/>
            <a:ext cx="6809561" cy="406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Metrics: Classification Accuracy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07"/>
          <p:cNvSpPr txBox="1"/>
          <p:nvPr/>
        </p:nvSpPr>
        <p:spPr>
          <a:xfrm>
            <a:off x="985574" y="1465250"/>
            <a:ext cx="3263293" cy="708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is one metric for evaluating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2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models. Informally,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2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is the fraction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107"/>
          <p:cNvSpPr txBox="1"/>
          <p:nvPr/>
        </p:nvSpPr>
        <p:spPr>
          <a:xfrm>
            <a:off x="985575" y="2270309"/>
            <a:ext cx="2766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 our model got right.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07"/>
          <p:cNvSpPr txBox="1"/>
          <p:nvPr/>
        </p:nvSpPr>
        <p:spPr>
          <a:xfrm>
            <a:off x="985574" y="2887521"/>
            <a:ext cx="28479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1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202124"/>
                </a:solidFill>
                <a:highlight>
                  <a:schemeClr val="lt1"/>
                </a:highlight>
              </a:rPr>
              <a:t>For binary classiﬁcation,</a:t>
            </a:r>
            <a:endParaRPr i="0" sz="1400" u="none" cap="none" strike="noStrike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7133"/>
              </a:lnSpc>
              <a:spcBef>
                <a:spcPts val="42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en-US" sz="1500" u="none" cap="none" strike="noStrike">
                <a:solidFill>
                  <a:srgbClr val="202124"/>
                </a:solidFill>
                <a:highlight>
                  <a:schemeClr val="lt1"/>
                </a:highlight>
              </a:rPr>
              <a:t>accuracy can also be calculated</a:t>
            </a:r>
            <a:endParaRPr i="0" sz="1400" u="none" cap="none" strike="noStrike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7133"/>
              </a:lnSpc>
              <a:spcBef>
                <a:spcPts val="42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>
                <a:solidFill>
                  <a:srgbClr val="202124"/>
                </a:solidFill>
                <a:highlight>
                  <a:schemeClr val="lt1"/>
                </a:highlight>
              </a:rPr>
              <a:t>in terms of false/true  positives and negatives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866" name="Google Shape;866;p107"/>
          <p:cNvSpPr txBox="1"/>
          <p:nvPr/>
        </p:nvSpPr>
        <p:spPr>
          <a:xfrm>
            <a:off x="985574" y="4273011"/>
            <a:ext cx="765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0" i="0" lang="en-US" sz="14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1" lang="en-US" sz="14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TP</a:t>
            </a:r>
            <a:r>
              <a:rPr b="0" i="0" lang="en-US" sz="14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= True Positives, </a:t>
            </a:r>
            <a:r>
              <a:rPr b="0" i="1" lang="en-US" sz="14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TN</a:t>
            </a:r>
            <a:r>
              <a:rPr b="0" i="0" lang="en-US" sz="14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= True Negative</a:t>
            </a:r>
            <a:r>
              <a:rPr b="0" i="0" lang="en-US" sz="14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s, </a:t>
            </a:r>
            <a:r>
              <a:rPr b="0" i="1" lang="en-US" sz="14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FP</a:t>
            </a:r>
            <a:r>
              <a:rPr b="0" i="0" lang="en-US" sz="14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= False Positives, an</a:t>
            </a:r>
            <a:r>
              <a:rPr lang="en-US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 </a:t>
            </a:r>
            <a:r>
              <a:rPr i="1" lang="en-US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FN</a:t>
            </a:r>
            <a:r>
              <a:rPr b="0" i="0" lang="en-US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 = False Negatives.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7" name="Google Shape;86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875" y="1674474"/>
            <a:ext cx="4017325" cy="22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08"/>
          <p:cNvSpPr txBox="1"/>
          <p:nvPr/>
        </p:nvSpPr>
        <p:spPr>
          <a:xfrm>
            <a:off x="2533001" y="280015"/>
            <a:ext cx="4228239" cy="350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Problem With The Accuracy!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108"/>
          <p:cNvSpPr txBox="1"/>
          <p:nvPr/>
        </p:nvSpPr>
        <p:spPr>
          <a:xfrm>
            <a:off x="697649" y="853962"/>
            <a:ext cx="6377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accuracy of a classification </a:t>
            </a:r>
            <a:r>
              <a:rPr b="0" i="0" lang="en-US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model that classiﬁed 100 tumors as </a:t>
            </a:r>
            <a:r>
              <a:rPr b="0" i="0" lang="en-US" sz="14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malignant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142"/>
              </a:lnSpc>
              <a:spcBef>
                <a:spcPts val="8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(the positive class) or </a:t>
            </a:r>
            <a:r>
              <a:rPr b="0" i="0" lang="en-US" sz="14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benign </a:t>
            </a:r>
            <a:r>
              <a:rPr b="0" i="0" lang="en-US" sz="1400" u="none" cap="none" strike="noStrike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(the negative class)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08"/>
          <p:cNvSpPr txBox="1"/>
          <p:nvPr/>
        </p:nvSpPr>
        <p:spPr>
          <a:xfrm>
            <a:off x="6141749" y="4075000"/>
            <a:ext cx="1855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u="none" cap="none" strike="noStrike">
                <a:solidFill>
                  <a:srgbClr val="000000"/>
                </a:solidFill>
                <a:highlight>
                  <a:srgbClr val="FF9900"/>
                </a:highlight>
                <a:latin typeface="Arial"/>
                <a:ea typeface="Arial"/>
                <a:cs typeface="Arial"/>
                <a:sym typeface="Arial"/>
              </a:rPr>
              <a:t>But how good is this</a:t>
            </a:r>
            <a:endParaRPr b="0" i="0" sz="1300" u="none" cap="none" strike="noStrike">
              <a:solidFill>
                <a:srgbClr val="000000"/>
              </a:solidFill>
              <a:highlight>
                <a:srgbClr val="FF99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2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u="none" cap="none" strike="noStrike">
                <a:solidFill>
                  <a:srgbClr val="000000"/>
                </a:solidFill>
                <a:highlight>
                  <a:srgbClr val="FF9900"/>
                </a:highlight>
                <a:latin typeface="Arial"/>
                <a:ea typeface="Arial"/>
                <a:cs typeface="Arial"/>
                <a:sym typeface="Arial"/>
              </a:rPr>
              <a:t>result in reality ?</a:t>
            </a:r>
            <a:endParaRPr b="0" i="0" sz="1300" u="none" cap="none" strike="noStrike">
              <a:solidFill>
                <a:srgbClr val="000000"/>
              </a:solidFill>
              <a:highlight>
                <a:srgbClr val="FF99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09"/>
          <p:cNvSpPr txBox="1"/>
          <p:nvPr/>
        </p:nvSpPr>
        <p:spPr>
          <a:xfrm>
            <a:off x="532284" y="332056"/>
            <a:ext cx="8125104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Metrics. Not Only Accuracy: Precision, Recall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109"/>
          <p:cNvSpPr txBox="1"/>
          <p:nvPr/>
        </p:nvSpPr>
        <p:spPr>
          <a:xfrm>
            <a:off x="803925" y="1141650"/>
            <a:ext cx="38646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 pattern recognition,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retrieval and classification (machine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learning), precision (also called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positive predictive value) is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09"/>
          <p:cNvSpPr txBox="1"/>
          <p:nvPr/>
        </p:nvSpPr>
        <p:spPr>
          <a:xfrm>
            <a:off x="803925" y="2626075"/>
            <a:ext cx="4156500" cy="2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fraction of relevant instances among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retrieved instances, while recall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(also known as sensitivity) is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fraction of relevant instances that were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2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retrieved. Both precision and recall 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therefore based on relevance.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110"/>
          <p:cNvSpPr txBox="1"/>
          <p:nvPr/>
        </p:nvSpPr>
        <p:spPr>
          <a:xfrm>
            <a:off x="397424" y="550210"/>
            <a:ext cx="7835135" cy="435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Compute the Precision : Some Examples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110"/>
          <p:cNvSpPr txBox="1"/>
          <p:nvPr/>
        </p:nvSpPr>
        <p:spPr>
          <a:xfrm>
            <a:off x="4086524" y="1319723"/>
            <a:ext cx="3932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 want to recognize dogs in photographs.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10"/>
          <p:cNvSpPr txBox="1"/>
          <p:nvPr/>
        </p:nvSpPr>
        <p:spPr>
          <a:xfrm>
            <a:off x="4075124" y="1767801"/>
            <a:ext cx="4603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CV system identifies</a:t>
            </a: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8 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dogs in a picture containing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77"/>
              </a:lnSpc>
              <a:spcBef>
                <a:spcPts val="457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10 cats</a:t>
            </a:r>
            <a:r>
              <a:rPr b="0" i="0" lang="en-US" sz="1550" u="none" cap="none" strike="noStrike">
                <a:solidFill>
                  <a:srgbClr val="EFEFE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b="0" i="0" lang="en-US" sz="15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12 dogs.</a:t>
            </a:r>
            <a:endParaRPr b="0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10"/>
          <p:cNvSpPr txBox="1"/>
          <p:nvPr/>
        </p:nvSpPr>
        <p:spPr>
          <a:xfrm>
            <a:off x="4086524" y="2541082"/>
            <a:ext cx="48000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Of the 8 it identifies as dogs, </a:t>
            </a: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actually are dogs (true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77"/>
              </a:lnSpc>
              <a:spcBef>
                <a:spcPts val="457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positives), while the other </a:t>
            </a: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are cats (false positives).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10"/>
          <p:cNvSpPr txBox="1"/>
          <p:nvPr/>
        </p:nvSpPr>
        <p:spPr>
          <a:xfrm>
            <a:off x="4086524" y="3287587"/>
            <a:ext cx="4417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7 dogs were missed (false negatives), and </a:t>
            </a: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7 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10"/>
          <p:cNvSpPr txBox="1"/>
          <p:nvPr/>
        </p:nvSpPr>
        <p:spPr>
          <a:xfrm>
            <a:off x="4086524" y="3660827"/>
            <a:ext cx="3695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were correctly excluded (true negatives).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10"/>
          <p:cNvSpPr txBox="1"/>
          <p:nvPr/>
        </p:nvSpPr>
        <p:spPr>
          <a:xfrm>
            <a:off x="4086524" y="4219569"/>
            <a:ext cx="4580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-US" sz="15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50" u="none" cap="none" strike="noStrike">
                <a:solidFill>
                  <a:schemeClr val="lt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550" u="sng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is 5/8 (true positives / all positives).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11"/>
          <p:cNvSpPr txBox="1"/>
          <p:nvPr/>
        </p:nvSpPr>
        <p:spPr>
          <a:xfrm>
            <a:off x="397424" y="550210"/>
            <a:ext cx="7447533" cy="435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Compute The Recall: Some Examples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11"/>
          <p:cNvSpPr txBox="1"/>
          <p:nvPr/>
        </p:nvSpPr>
        <p:spPr>
          <a:xfrm>
            <a:off x="4116724" y="1248972"/>
            <a:ext cx="3932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 want to recognize dogs in photographs.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11"/>
          <p:cNvSpPr txBox="1"/>
          <p:nvPr/>
        </p:nvSpPr>
        <p:spPr>
          <a:xfrm>
            <a:off x="4116724" y="1723825"/>
            <a:ext cx="46032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CV system identifies </a:t>
            </a: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8 d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ogs in a picture containing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77"/>
              </a:lnSpc>
              <a:spcBef>
                <a:spcPts val="457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10 cats a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12 dogs.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11"/>
          <p:cNvSpPr txBox="1"/>
          <p:nvPr/>
        </p:nvSpPr>
        <p:spPr>
          <a:xfrm>
            <a:off x="4116724" y="2470331"/>
            <a:ext cx="43410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Of the 8 it identifies as dogs, </a:t>
            </a: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5 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actually are dogs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77"/>
              </a:lnSpc>
              <a:spcBef>
                <a:spcPts val="457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(true positives), while the other </a:t>
            </a: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are cats (false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77"/>
              </a:lnSpc>
              <a:spcBef>
                <a:spcPts val="407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positives).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11"/>
          <p:cNvSpPr txBox="1"/>
          <p:nvPr/>
        </p:nvSpPr>
        <p:spPr>
          <a:xfrm>
            <a:off x="4116724" y="3488490"/>
            <a:ext cx="4417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7 dogs were missed (false negatives), and</a:t>
            </a: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7 c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11"/>
          <p:cNvSpPr txBox="1"/>
          <p:nvPr/>
        </p:nvSpPr>
        <p:spPr>
          <a:xfrm>
            <a:off x="4116724" y="3760143"/>
            <a:ext cx="3695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were correctly excluded (true negatives).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11"/>
          <p:cNvSpPr txBox="1"/>
          <p:nvPr/>
        </p:nvSpPr>
        <p:spPr>
          <a:xfrm>
            <a:off x="4116724" y="4234996"/>
            <a:ext cx="4755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1550" u="sng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recall</a:t>
            </a:r>
            <a:r>
              <a:rPr b="0" i="0" lang="en-US" sz="1550" u="none" cap="none" strike="noStrike">
                <a:solidFill>
                  <a:srgbClr val="20212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i</a:t>
            </a:r>
            <a:r>
              <a:rPr b="0" i="0" lang="en-US" sz="155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 5/12 (true positives / relevant elements)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2"/>
          <p:cNvSpPr txBox="1"/>
          <p:nvPr/>
        </p:nvSpPr>
        <p:spPr>
          <a:xfrm>
            <a:off x="1269180" y="295151"/>
            <a:ext cx="6757706" cy="321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Learning: Supervised and Unsupervised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2"/>
          <p:cNvSpPr txBox="1"/>
          <p:nvPr/>
        </p:nvSpPr>
        <p:spPr>
          <a:xfrm>
            <a:off x="805424" y="921255"/>
            <a:ext cx="75822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highlight>
                  <a:schemeClr val="lt1"/>
                </a:highlight>
              </a:rPr>
              <a:t>Unsupervised learning: is about finding possible groups and the hidden structure of the</a:t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31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highlight>
                  <a:schemeClr val="lt1"/>
                </a:highlight>
              </a:rPr>
              <a:t>data</a:t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8" name="Google Shape;178;p12"/>
          <p:cNvSpPr txBox="1"/>
          <p:nvPr/>
        </p:nvSpPr>
        <p:spPr>
          <a:xfrm>
            <a:off x="941974" y="1613793"/>
            <a:ext cx="244450" cy="628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2"/>
          <p:cNvSpPr txBox="1"/>
          <p:nvPr/>
        </p:nvSpPr>
        <p:spPr>
          <a:xfrm>
            <a:off x="1262625" y="1613801"/>
            <a:ext cx="30795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 algorithms: k-means, DBSCAN,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Anomaly detection: local outlier factor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PCA (Principal Component Analysis)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2"/>
          <p:cNvSpPr txBox="1"/>
          <p:nvPr/>
        </p:nvSpPr>
        <p:spPr>
          <a:xfrm>
            <a:off x="805424" y="2897883"/>
            <a:ext cx="71184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</a:rPr>
              <a:t>Supervised learning: leaning a function that maps and input to an output based on</a:t>
            </a:r>
            <a:endParaRPr b="1" i="0" sz="14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31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</a:rPr>
              <a:t>examples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941974" y="3590421"/>
            <a:ext cx="244450" cy="839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2"/>
          <p:cNvSpPr txBox="1"/>
          <p:nvPr/>
        </p:nvSpPr>
        <p:spPr>
          <a:xfrm>
            <a:off x="1262624" y="3590421"/>
            <a:ext cx="2683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Regression : linear/logistic regression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Trees: decision trees, random forest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Naive Bayes: bayesian classifier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1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Networks: Perceptrons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12"/>
          <p:cNvSpPr txBox="1"/>
          <p:nvPr/>
        </p:nvSpPr>
        <p:spPr>
          <a:xfrm>
            <a:off x="1734963" y="433406"/>
            <a:ext cx="5822336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Classification Metrics: F or F1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12"/>
          <p:cNvSpPr txBox="1"/>
          <p:nvPr/>
        </p:nvSpPr>
        <p:spPr>
          <a:xfrm>
            <a:off x="849274" y="1768050"/>
            <a:ext cx="7579448" cy="513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statistical analysis of binary classification, the F-score or F-measure is a measure of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4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test's accuracy. It is calculated from the precision and recall of the test.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13"/>
          <p:cNvSpPr txBox="1"/>
          <p:nvPr/>
        </p:nvSpPr>
        <p:spPr>
          <a:xfrm>
            <a:off x="1802290" y="421451"/>
            <a:ext cx="5689281" cy="392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Metrics: Confusion Matrix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13"/>
          <p:cNvSpPr txBox="1"/>
          <p:nvPr/>
        </p:nvSpPr>
        <p:spPr>
          <a:xfrm>
            <a:off x="795549" y="2973520"/>
            <a:ext cx="2951510" cy="752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Confusion Matrix show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87"/>
              </a:lnSpc>
              <a:spcBef>
                <a:spcPts val="132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correctly classified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87"/>
              </a:lnSpc>
              <a:spcBef>
                <a:spcPts val="132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items and the number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13"/>
          <p:cNvSpPr txBox="1"/>
          <p:nvPr/>
        </p:nvSpPr>
        <p:spPr>
          <a:xfrm>
            <a:off x="795549" y="3865390"/>
            <a:ext cx="321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misclassified items for each class.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b3ccc6f57_0_52"/>
          <p:cNvSpPr txBox="1"/>
          <p:nvPr>
            <p:ph type="title"/>
          </p:nvPr>
        </p:nvSpPr>
        <p:spPr>
          <a:xfrm>
            <a:off x="1056066" y="181035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K-Fold Cross Validation </a:t>
            </a:r>
            <a:endParaRPr sz="2600"/>
          </a:p>
        </p:txBody>
      </p:sp>
      <p:pic>
        <p:nvPicPr>
          <p:cNvPr id="928" name="Google Shape;928;g7b3ccc6f57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925" y="707550"/>
            <a:ext cx="3062100" cy="41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g7b3ccc6f57_0_52"/>
          <p:cNvSpPr txBox="1"/>
          <p:nvPr/>
        </p:nvSpPr>
        <p:spPr>
          <a:xfrm>
            <a:off x="481275" y="872275"/>
            <a:ext cx="51558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marR="63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50">
                <a:solidFill>
                  <a:schemeClr val="dk1"/>
                </a:solidFill>
              </a:rPr>
              <a:t>Question:</a:t>
            </a:r>
            <a:r>
              <a:rPr lang="en-US" sz="1350">
                <a:solidFill>
                  <a:schemeClr val="dk1"/>
                </a:solidFill>
              </a:rPr>
              <a:t> What if we created a bunch of train/test splits, calculated the testing accuracy for each, and averaged the results together?</a:t>
            </a:r>
            <a:endParaRPr sz="1350">
              <a:solidFill>
                <a:schemeClr val="dk1"/>
              </a:solidFill>
            </a:endParaRPr>
          </a:p>
          <a:p>
            <a:pPr indent="0" lvl="0" marL="50800" marR="635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50">
                <a:solidFill>
                  <a:schemeClr val="dk1"/>
                </a:solidFill>
              </a:rPr>
              <a:t>Answer:</a:t>
            </a:r>
            <a:r>
              <a:rPr lang="en-US" sz="1350">
                <a:solidFill>
                  <a:schemeClr val="dk1"/>
                </a:solidFill>
              </a:rPr>
              <a:t> That's the </a:t>
            </a:r>
            <a:r>
              <a:rPr lang="en-US" sz="1350">
                <a:solidFill>
                  <a:schemeClr val="dk1"/>
                </a:solidFill>
              </a:rPr>
              <a:t>essence</a:t>
            </a:r>
            <a:r>
              <a:rPr lang="en-US" sz="1350">
                <a:solidFill>
                  <a:schemeClr val="dk1"/>
                </a:solidFill>
              </a:rPr>
              <a:t> of cross-validation!</a:t>
            </a:r>
            <a:endParaRPr sz="1350">
              <a:solidFill>
                <a:schemeClr val="dk1"/>
              </a:solidFill>
            </a:endParaRPr>
          </a:p>
          <a:p>
            <a:pPr indent="0" lvl="0" marL="241300" marR="254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chemeClr val="dk1"/>
                </a:solidFill>
              </a:rPr>
              <a:t>Steps for K-fold cross-validation</a:t>
            </a:r>
            <a:endParaRPr b="1" sz="1650">
              <a:solidFill>
                <a:schemeClr val="dk1"/>
              </a:solidFill>
            </a:endParaRPr>
          </a:p>
          <a:p>
            <a:pPr indent="0" lvl="0" marL="241300" marR="2540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50">
              <a:solidFill>
                <a:schemeClr val="dk1"/>
              </a:solidFill>
            </a:endParaRPr>
          </a:p>
          <a:p>
            <a:pPr indent="-301625" lvl="0" marL="774700" marR="330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en-US" sz="1150">
                <a:solidFill>
                  <a:schemeClr val="dk1"/>
                </a:solidFill>
              </a:rPr>
              <a:t>Split the dataset into K </a:t>
            </a:r>
            <a:r>
              <a:rPr b="1" lang="en-US" sz="1150">
                <a:solidFill>
                  <a:schemeClr val="dk1"/>
                </a:solidFill>
              </a:rPr>
              <a:t>equal</a:t>
            </a:r>
            <a:r>
              <a:rPr lang="en-US" sz="1150">
                <a:solidFill>
                  <a:schemeClr val="dk1"/>
                </a:solidFill>
              </a:rPr>
              <a:t> partitions (or "folds").</a:t>
            </a:r>
            <a:endParaRPr sz="1150">
              <a:solidFill>
                <a:schemeClr val="dk1"/>
              </a:solidFill>
            </a:endParaRPr>
          </a:p>
          <a:p>
            <a:pPr indent="-301625" lvl="0" marL="774700" marR="330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en-US" sz="1150">
                <a:solidFill>
                  <a:schemeClr val="dk1"/>
                </a:solidFill>
              </a:rPr>
              <a:t>Use fold 1 as the </a:t>
            </a:r>
            <a:r>
              <a:rPr b="1" lang="en-US" sz="1150">
                <a:solidFill>
                  <a:schemeClr val="dk1"/>
                </a:solidFill>
              </a:rPr>
              <a:t>testing set</a:t>
            </a:r>
            <a:r>
              <a:rPr lang="en-US" sz="1150">
                <a:solidFill>
                  <a:schemeClr val="dk1"/>
                </a:solidFill>
              </a:rPr>
              <a:t> and the union of the other folds as the </a:t>
            </a:r>
            <a:r>
              <a:rPr b="1" lang="en-US" sz="1150">
                <a:solidFill>
                  <a:schemeClr val="dk1"/>
                </a:solidFill>
              </a:rPr>
              <a:t>training set</a:t>
            </a:r>
            <a:r>
              <a:rPr lang="en-US" sz="1150">
                <a:solidFill>
                  <a:schemeClr val="dk1"/>
                </a:solidFill>
              </a:rPr>
              <a:t>.</a:t>
            </a:r>
            <a:endParaRPr sz="1150">
              <a:solidFill>
                <a:schemeClr val="dk1"/>
              </a:solidFill>
            </a:endParaRPr>
          </a:p>
          <a:p>
            <a:pPr indent="-301625" lvl="0" marL="774700" marR="330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en-US" sz="1150">
                <a:solidFill>
                  <a:schemeClr val="dk1"/>
                </a:solidFill>
              </a:rPr>
              <a:t>Calculate </a:t>
            </a:r>
            <a:r>
              <a:rPr b="1" lang="en-US" sz="1150">
                <a:solidFill>
                  <a:schemeClr val="dk1"/>
                </a:solidFill>
              </a:rPr>
              <a:t>testing accuracy</a:t>
            </a:r>
            <a:r>
              <a:rPr lang="en-US" sz="1150">
                <a:solidFill>
                  <a:schemeClr val="dk1"/>
                </a:solidFill>
              </a:rPr>
              <a:t>.</a:t>
            </a:r>
            <a:endParaRPr sz="1150">
              <a:solidFill>
                <a:schemeClr val="dk1"/>
              </a:solidFill>
            </a:endParaRPr>
          </a:p>
          <a:p>
            <a:pPr indent="-301625" lvl="0" marL="774700" marR="330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en-US" sz="1150">
                <a:solidFill>
                  <a:schemeClr val="dk1"/>
                </a:solidFill>
              </a:rPr>
              <a:t>Repeat steps 2 and 3 K times, using a </a:t>
            </a:r>
            <a:r>
              <a:rPr b="1" lang="en-US" sz="1150">
                <a:solidFill>
                  <a:schemeClr val="dk1"/>
                </a:solidFill>
              </a:rPr>
              <a:t>different fold</a:t>
            </a:r>
            <a:r>
              <a:rPr lang="en-US" sz="1150">
                <a:solidFill>
                  <a:schemeClr val="dk1"/>
                </a:solidFill>
              </a:rPr>
              <a:t> as the testing set each time.</a:t>
            </a:r>
            <a:endParaRPr sz="1150">
              <a:solidFill>
                <a:schemeClr val="dk1"/>
              </a:solidFill>
            </a:endParaRPr>
          </a:p>
          <a:p>
            <a:pPr indent="-301625" lvl="0" marL="774700" marR="330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AutoNum type="arabicPeriod"/>
            </a:pPr>
            <a:r>
              <a:rPr lang="en-US" sz="1150">
                <a:solidFill>
                  <a:schemeClr val="dk1"/>
                </a:solidFill>
              </a:rPr>
              <a:t>Use the </a:t>
            </a:r>
            <a:r>
              <a:rPr b="1" lang="en-US" sz="1150">
                <a:solidFill>
                  <a:schemeClr val="dk1"/>
                </a:solidFill>
              </a:rPr>
              <a:t>average testing accuracy</a:t>
            </a:r>
            <a:r>
              <a:rPr lang="en-US" sz="1150">
                <a:solidFill>
                  <a:schemeClr val="dk1"/>
                </a:solidFill>
              </a:rPr>
              <a:t> as the estimate of out-of-sample accuracy.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dc24dd03e5_0_0"/>
          <p:cNvSpPr txBox="1"/>
          <p:nvPr>
            <p:ph type="title"/>
          </p:nvPr>
        </p:nvSpPr>
        <p:spPr>
          <a:xfrm>
            <a:off x="1173001" y="611850"/>
            <a:ext cx="71871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Optimize Classification Results for Precision or Recall</a:t>
            </a:r>
            <a:endParaRPr b="1" sz="2500"/>
          </a:p>
        </p:txBody>
      </p:sp>
      <p:sp>
        <p:nvSpPr>
          <p:cNvPr id="935" name="Google Shape;935;gdc24dd03e5_0_0"/>
          <p:cNvSpPr txBox="1"/>
          <p:nvPr>
            <p:ph idx="1" type="body"/>
          </p:nvPr>
        </p:nvSpPr>
        <p:spPr>
          <a:xfrm>
            <a:off x="957850" y="1388000"/>
            <a:ext cx="7089600" cy="3447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of the time, there is a trade-off to be reached between the precision and the recall.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However, depending on the specific applications, we need the results of a classification algorithm to be optimized for: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1- Precision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2- Recall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gdc24dd03e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250" y="2947025"/>
            <a:ext cx="5461201" cy="11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d94b5d395f_0_0"/>
          <p:cNvSpPr txBox="1"/>
          <p:nvPr>
            <p:ph type="title"/>
          </p:nvPr>
        </p:nvSpPr>
        <p:spPr>
          <a:xfrm>
            <a:off x="552650" y="427725"/>
            <a:ext cx="7893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Finding the Best Parameters for ML Models with GridSearchCV </a:t>
            </a:r>
            <a:endParaRPr sz="2400"/>
          </a:p>
        </p:txBody>
      </p:sp>
      <p:pic>
        <p:nvPicPr>
          <p:cNvPr id="942" name="Google Shape;942;gd94b5d395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5" y="1792188"/>
            <a:ext cx="4300300" cy="8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gd94b5d395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75" y="3004200"/>
            <a:ext cx="4706199" cy="7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gd94b5d395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3575" y="1130225"/>
            <a:ext cx="3643774" cy="32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14"/>
          <p:cNvSpPr txBox="1"/>
          <p:nvPr/>
        </p:nvSpPr>
        <p:spPr>
          <a:xfrm>
            <a:off x="1996047" y="548125"/>
            <a:ext cx="5301980" cy="392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 on performance metrics : Ex6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114"/>
          <p:cNvSpPr txBox="1"/>
          <p:nvPr/>
        </p:nvSpPr>
        <p:spPr>
          <a:xfrm>
            <a:off x="947574" y="2151435"/>
            <a:ext cx="6780463" cy="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Measure the performance of the classifier we build with Wikipedia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articles by showing, accuracy, precision, recall, and the confusion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matrix.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14"/>
          <p:cNvSpPr txBox="1"/>
          <p:nvPr/>
        </p:nvSpPr>
        <p:spPr>
          <a:xfrm>
            <a:off x="947574" y="3413307"/>
            <a:ext cx="3415397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Finally compute F-score as well.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dba10e201c_0_0"/>
          <p:cNvSpPr txBox="1"/>
          <p:nvPr>
            <p:ph type="title"/>
          </p:nvPr>
        </p:nvSpPr>
        <p:spPr>
          <a:xfrm>
            <a:off x="1172991" y="292085"/>
            <a:ext cx="67980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Running Jupyter Notebooks on Google’s Cloud </a:t>
            </a:r>
            <a:endParaRPr sz="2700"/>
          </a:p>
        </p:txBody>
      </p:sp>
      <p:pic>
        <p:nvPicPr>
          <p:cNvPr id="958" name="Google Shape;958;gdba10e201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63" y="1010250"/>
            <a:ext cx="7579026" cy="37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dba10e201c_0_6"/>
          <p:cNvSpPr txBox="1"/>
          <p:nvPr>
            <p:ph type="title"/>
          </p:nvPr>
        </p:nvSpPr>
        <p:spPr>
          <a:xfrm>
            <a:off x="1056066" y="514085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Mount the Drive and Load Data </a:t>
            </a:r>
            <a:endParaRPr sz="2600"/>
          </a:p>
        </p:txBody>
      </p:sp>
      <p:pic>
        <p:nvPicPr>
          <p:cNvPr id="964" name="Google Shape;964;gdba10e201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00" y="1269174"/>
            <a:ext cx="8004549" cy="32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15"/>
          <p:cNvSpPr txBox="1"/>
          <p:nvPr/>
        </p:nvSpPr>
        <p:spPr>
          <a:xfrm>
            <a:off x="939925" y="2379300"/>
            <a:ext cx="734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US" sz="2500"/>
              <a:t>Deployment and </a:t>
            </a:r>
            <a:r>
              <a:rPr b="1" i="0" lang="en-US" sz="2500" u="none" cap="none" strike="noStrike">
                <a:solidFill>
                  <a:srgbClr val="000000"/>
                </a:solidFill>
              </a:rPr>
              <a:t>Machine Learning Life Cycle 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16"/>
          <p:cNvSpPr txBox="1"/>
          <p:nvPr/>
        </p:nvSpPr>
        <p:spPr>
          <a:xfrm>
            <a:off x="1992352" y="387400"/>
            <a:ext cx="528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Life Cycle - MLLC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16"/>
          <p:cNvSpPr txBox="1"/>
          <p:nvPr/>
        </p:nvSpPr>
        <p:spPr>
          <a:xfrm>
            <a:off x="1115124" y="1176010"/>
            <a:ext cx="1625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1- Gather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16"/>
          <p:cNvSpPr txBox="1"/>
          <p:nvPr/>
        </p:nvSpPr>
        <p:spPr>
          <a:xfrm>
            <a:off x="1115124" y="1744153"/>
            <a:ext cx="2146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2- Data Preparation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20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3- Data Wrangling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20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4- Analyse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20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5- Train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202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6- Test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16"/>
          <p:cNvSpPr txBox="1"/>
          <p:nvPr/>
        </p:nvSpPr>
        <p:spPr>
          <a:xfrm>
            <a:off x="1108524" y="4606993"/>
            <a:ext cx="1638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7- 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3"/>
          <p:cNvSpPr txBox="1"/>
          <p:nvPr/>
        </p:nvSpPr>
        <p:spPr>
          <a:xfrm>
            <a:off x="2128035" y="305575"/>
            <a:ext cx="5037502" cy="392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and Software for data mining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3"/>
          <p:cNvSpPr txBox="1"/>
          <p:nvPr/>
        </p:nvSpPr>
        <p:spPr>
          <a:xfrm>
            <a:off x="905774" y="1043310"/>
            <a:ext cx="6144727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Programming languages: Python, Julia, R programming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3"/>
          <p:cNvSpPr txBox="1"/>
          <p:nvPr/>
        </p:nvSpPr>
        <p:spPr>
          <a:xfrm>
            <a:off x="905774" y="3117982"/>
            <a:ext cx="6548891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GUI Software for data mining : KNIME, RapidMiner, Orange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d02f6d09ed_0_191"/>
          <p:cNvSpPr txBox="1"/>
          <p:nvPr>
            <p:ph type="title"/>
          </p:nvPr>
        </p:nvSpPr>
        <p:spPr>
          <a:xfrm>
            <a:off x="796800" y="526650"/>
            <a:ext cx="75504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Deployment of ML models - Different ways to deploy.</a:t>
            </a:r>
            <a:r>
              <a:rPr lang="en-US"/>
              <a:t> </a:t>
            </a:r>
            <a:endParaRPr/>
          </a:p>
        </p:txBody>
      </p:sp>
      <p:sp>
        <p:nvSpPr>
          <p:cNvPr id="985" name="Google Shape;985;gd02f6d09ed_0_191"/>
          <p:cNvSpPr txBox="1"/>
          <p:nvPr/>
        </p:nvSpPr>
        <p:spPr>
          <a:xfrm>
            <a:off x="593725" y="1491475"/>
            <a:ext cx="7550400" cy="28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74930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</a:rPr>
              <a:t>deploying on a server (for example with a REST API in Flask)</a:t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0200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</a:rPr>
              <a:t>deploying in a container (such as Docker)</a:t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0200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</a:rPr>
              <a:t>serverless deployment</a:t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02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</a:rPr>
              <a:t>model streaming — instead of REST APIs, all of the models and application code are registered on a stream processing engine like Apache Spark, Apache Storm, and Apache Flink.</a:t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d02f6d09ed_0_198"/>
          <p:cNvSpPr txBox="1"/>
          <p:nvPr>
            <p:ph type="title"/>
          </p:nvPr>
        </p:nvSpPr>
        <p:spPr>
          <a:xfrm>
            <a:off x="999891" y="588460"/>
            <a:ext cx="67980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Deployment of ML models with </a:t>
            </a: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REST API in Flask</a:t>
            </a:r>
            <a:endParaRPr sz="2200"/>
          </a:p>
        </p:txBody>
      </p:sp>
      <p:pic>
        <p:nvPicPr>
          <p:cNvPr id="991" name="Google Shape;991;gd02f6d09ed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50" y="1359750"/>
            <a:ext cx="7558973" cy="30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gd02f6d09ed_0_198"/>
          <p:cNvSpPr txBox="1"/>
          <p:nvPr/>
        </p:nvSpPr>
        <p:spPr>
          <a:xfrm>
            <a:off x="482450" y="422940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d02f6d09ed_0_216"/>
          <p:cNvSpPr txBox="1"/>
          <p:nvPr>
            <p:ph type="title"/>
          </p:nvPr>
        </p:nvSpPr>
        <p:spPr>
          <a:xfrm>
            <a:off x="541200" y="341175"/>
            <a:ext cx="80616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Introduction to Flask - How to use it for Model Deployment. </a:t>
            </a:r>
            <a:endParaRPr sz="2500"/>
          </a:p>
        </p:txBody>
      </p:sp>
      <p:pic>
        <p:nvPicPr>
          <p:cNvPr id="998" name="Google Shape;998;gd02f6d09ed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275" y="1059650"/>
            <a:ext cx="6881449" cy="37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d7f30770e8_0_12"/>
          <p:cNvSpPr txBox="1"/>
          <p:nvPr>
            <p:ph type="title"/>
          </p:nvPr>
        </p:nvSpPr>
        <p:spPr>
          <a:xfrm>
            <a:off x="402052" y="330200"/>
            <a:ext cx="82278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Streamlit : Serverless application for machine learning deployment</a:t>
            </a:r>
            <a:endParaRPr/>
          </a:p>
        </p:txBody>
      </p:sp>
      <p:pic>
        <p:nvPicPr>
          <p:cNvPr id="1004" name="Google Shape;1004;gd7f30770e8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825" y="1387825"/>
            <a:ext cx="7368376" cy="337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d7f30770e8_0_0"/>
          <p:cNvSpPr txBox="1"/>
          <p:nvPr>
            <p:ph type="title"/>
          </p:nvPr>
        </p:nvSpPr>
        <p:spPr>
          <a:xfrm>
            <a:off x="366750" y="378975"/>
            <a:ext cx="8410500" cy="769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Streamlit : Serverless application for machine learning deployment</a:t>
            </a:r>
            <a:endParaRPr sz="2500"/>
          </a:p>
        </p:txBody>
      </p:sp>
      <p:pic>
        <p:nvPicPr>
          <p:cNvPr id="1010" name="Google Shape;1010;gd7f30770e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249" y="1335425"/>
            <a:ext cx="3072551" cy="335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gd7f30770e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075" y="1335425"/>
            <a:ext cx="3397078" cy="335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dd623f1e8d_0_19"/>
          <p:cNvSpPr txBox="1"/>
          <p:nvPr>
            <p:ph type="title"/>
          </p:nvPr>
        </p:nvSpPr>
        <p:spPr>
          <a:xfrm>
            <a:off x="1234666" y="267435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Using Streamlit with Yahoo Finance Data</a:t>
            </a:r>
            <a:endParaRPr sz="2600"/>
          </a:p>
        </p:txBody>
      </p:sp>
      <p:pic>
        <p:nvPicPr>
          <p:cNvPr id="1017" name="Google Shape;1017;gdd623f1e8d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0" y="901651"/>
            <a:ext cx="6409949" cy="34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gdd623f1e8d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350" y="1157752"/>
            <a:ext cx="6109324" cy="341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gdd623f1e8d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075" y="1618647"/>
            <a:ext cx="5941576" cy="32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dd623f1e8d_0_27"/>
          <p:cNvSpPr txBox="1"/>
          <p:nvPr>
            <p:ph type="title"/>
          </p:nvPr>
        </p:nvSpPr>
        <p:spPr>
          <a:xfrm>
            <a:off x="377666" y="427735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dd623f1e8d_0_27"/>
          <p:cNvSpPr txBox="1"/>
          <p:nvPr>
            <p:ph idx="1" type="body"/>
          </p:nvPr>
        </p:nvSpPr>
        <p:spPr>
          <a:xfrm>
            <a:off x="377666" y="2459482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18"/>
          <p:cNvSpPr txBox="1"/>
          <p:nvPr/>
        </p:nvSpPr>
        <p:spPr>
          <a:xfrm>
            <a:off x="950800" y="548825"/>
            <a:ext cx="76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 </a:t>
            </a:r>
            <a:r>
              <a:rPr lang="en-US" sz="2600"/>
              <a:t>a Linear Regression MLM by using Flask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18"/>
          <p:cNvSpPr txBox="1"/>
          <p:nvPr/>
        </p:nvSpPr>
        <p:spPr>
          <a:xfrm>
            <a:off x="1427019" y="2475535"/>
            <a:ext cx="6437946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 Case to be shown during the practical part of the lessons.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19"/>
          <p:cNvSpPr txBox="1"/>
          <p:nvPr/>
        </p:nvSpPr>
        <p:spPr>
          <a:xfrm>
            <a:off x="853525" y="473650"/>
            <a:ext cx="741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 </a:t>
            </a:r>
            <a:r>
              <a:rPr lang="en-US" sz="2500"/>
              <a:t>a Classification MLM using Flask REST API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19"/>
          <p:cNvSpPr txBox="1"/>
          <p:nvPr/>
        </p:nvSpPr>
        <p:spPr>
          <a:xfrm>
            <a:off x="1722519" y="1919060"/>
            <a:ext cx="6437946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 Case to be shown during the practical part of the lessons.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d7f30770e8_0_7"/>
          <p:cNvSpPr txBox="1"/>
          <p:nvPr>
            <p:ph type="title"/>
          </p:nvPr>
        </p:nvSpPr>
        <p:spPr>
          <a:xfrm>
            <a:off x="377676" y="427725"/>
            <a:ext cx="7825500" cy="78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 a Classification MLM using Streamlit Serverless API</a:t>
            </a:r>
            <a:endParaRPr sz="1700"/>
          </a:p>
        </p:txBody>
      </p:sp>
      <p:sp>
        <p:nvSpPr>
          <p:cNvPr id="1045" name="Google Shape;1045;gd7f30770e8_0_7"/>
          <p:cNvSpPr txBox="1"/>
          <p:nvPr>
            <p:ph idx="1" type="body"/>
          </p:nvPr>
        </p:nvSpPr>
        <p:spPr>
          <a:xfrm>
            <a:off x="1499016" y="2313232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 Case to be shown during the practical part of the lessons.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1491015" y="401556"/>
            <a:ext cx="6451091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and the data mining/data science stack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4"/>
          <p:cNvSpPr txBox="1"/>
          <p:nvPr/>
        </p:nvSpPr>
        <p:spPr>
          <a:xfrm>
            <a:off x="1011599" y="1499285"/>
            <a:ext cx="1548267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Anaconda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1011599" y="2047925"/>
            <a:ext cx="1268427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Jupyter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1011599" y="2596565"/>
            <a:ext cx="1294029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Pandas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1011599" y="3145205"/>
            <a:ext cx="1243051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Numpy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4"/>
          <p:cNvSpPr txBox="1"/>
          <p:nvPr/>
        </p:nvSpPr>
        <p:spPr>
          <a:xfrm>
            <a:off x="1011599" y="3693845"/>
            <a:ext cx="2233346" cy="8421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Matplotlib and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230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Scikit-learn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20"/>
          <p:cNvSpPr txBox="1"/>
          <p:nvPr/>
        </p:nvSpPr>
        <p:spPr>
          <a:xfrm>
            <a:off x="583873" y="548125"/>
            <a:ext cx="812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/>
              <a:t>Build an interface in HTML for the deployment process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20"/>
          <p:cNvSpPr txBox="1"/>
          <p:nvPr/>
        </p:nvSpPr>
        <p:spPr>
          <a:xfrm>
            <a:off x="913197" y="2126225"/>
            <a:ext cx="71892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47466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Flask with </a:t>
            </a:r>
            <a:r>
              <a:rPr lang="en-US" sz="2500"/>
              <a:t>HTML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make and interface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79"/>
              </a:lnSpc>
              <a:spcBef>
                <a:spcPts val="207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the use can insert the input to be classified.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dd623f1e8d_0_0"/>
          <p:cNvSpPr txBox="1"/>
          <p:nvPr>
            <p:ph type="title"/>
          </p:nvPr>
        </p:nvSpPr>
        <p:spPr>
          <a:xfrm>
            <a:off x="957925" y="489400"/>
            <a:ext cx="70308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S</a:t>
            </a:r>
            <a:r>
              <a:rPr lang="en-US" sz="2500"/>
              <a:t>oftware Version Control with Git and Github</a:t>
            </a:r>
            <a:endParaRPr sz="2500"/>
          </a:p>
        </p:txBody>
      </p:sp>
      <p:pic>
        <p:nvPicPr>
          <p:cNvPr id="1058" name="Google Shape;1058;gdd623f1e8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475" y="1676874"/>
            <a:ext cx="7363075" cy="24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dd623f1e8d_0_6"/>
          <p:cNvSpPr txBox="1"/>
          <p:nvPr>
            <p:ph type="title"/>
          </p:nvPr>
        </p:nvSpPr>
        <p:spPr>
          <a:xfrm>
            <a:off x="1222653" y="316710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Git and Github</a:t>
            </a:r>
            <a:endParaRPr sz="2600"/>
          </a:p>
        </p:txBody>
      </p:sp>
      <p:pic>
        <p:nvPicPr>
          <p:cNvPr id="1064" name="Google Shape;1064;gdd623f1e8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900" y="903025"/>
            <a:ext cx="5978224" cy="364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dd623f1e8d_0_11"/>
          <p:cNvSpPr txBox="1"/>
          <p:nvPr>
            <p:ph type="title"/>
          </p:nvPr>
        </p:nvSpPr>
        <p:spPr>
          <a:xfrm>
            <a:off x="1352091" y="403085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Branching and Merging with Git and Github</a:t>
            </a:r>
            <a:endParaRPr sz="2600"/>
          </a:p>
        </p:txBody>
      </p:sp>
      <p:pic>
        <p:nvPicPr>
          <p:cNvPr id="1070" name="Google Shape;1070;gdd623f1e8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650" y="1047929"/>
            <a:ext cx="6977101" cy="361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dd623f1e8d_0_32"/>
          <p:cNvSpPr txBox="1"/>
          <p:nvPr>
            <p:ph type="title"/>
          </p:nvPr>
        </p:nvSpPr>
        <p:spPr>
          <a:xfrm>
            <a:off x="1173003" y="403060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Git Essential Commands </a:t>
            </a:r>
            <a:endParaRPr sz="2600"/>
          </a:p>
        </p:txBody>
      </p:sp>
      <p:pic>
        <p:nvPicPr>
          <p:cNvPr id="1076" name="Google Shape;1076;gdd623f1e8d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912" y="1047575"/>
            <a:ext cx="5912174" cy="375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dd6ddfd51c_0_0"/>
          <p:cNvSpPr txBox="1"/>
          <p:nvPr>
            <p:ph type="title"/>
          </p:nvPr>
        </p:nvSpPr>
        <p:spPr>
          <a:xfrm>
            <a:off x="377666" y="427735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gdd6ddfd51c_0_0"/>
          <p:cNvSpPr txBox="1"/>
          <p:nvPr>
            <p:ph idx="1" type="body"/>
          </p:nvPr>
        </p:nvSpPr>
        <p:spPr>
          <a:xfrm>
            <a:off x="377666" y="2459482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121"/>
          <p:cNvSpPr txBox="1"/>
          <p:nvPr/>
        </p:nvSpPr>
        <p:spPr>
          <a:xfrm>
            <a:off x="1657050" y="1966775"/>
            <a:ext cx="5576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Calibri"/>
                <a:ea typeface="Calibri"/>
                <a:cs typeface="Calibri"/>
                <a:sym typeface="Calibri"/>
              </a:rPr>
              <a:t>Apache Spark 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d02f6d09ed_0_206"/>
          <p:cNvSpPr txBox="1"/>
          <p:nvPr>
            <p:ph type="title"/>
          </p:nvPr>
        </p:nvSpPr>
        <p:spPr>
          <a:xfrm>
            <a:off x="1049391" y="456860"/>
            <a:ext cx="67980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Why use Spark? </a:t>
            </a:r>
            <a:endParaRPr sz="2800"/>
          </a:p>
        </p:txBody>
      </p:sp>
      <p:sp>
        <p:nvSpPr>
          <p:cNvPr id="1094" name="Google Shape;1094;gd02f6d09ed_0_206"/>
          <p:cNvSpPr txBox="1"/>
          <p:nvPr>
            <p:ph idx="1" type="body"/>
          </p:nvPr>
        </p:nvSpPr>
        <p:spPr>
          <a:xfrm>
            <a:off x="1245338" y="1312358"/>
            <a:ext cx="7131600" cy="28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Spark is 100 x faster than Hadoop for both streaming and batch 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Easy to use in Java, Scala, Python, R, and SQL.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Combines SQL, streaming, and complex analytics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95" name="Google Shape;1095;gd02f6d09ed_0_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650" y="2757957"/>
            <a:ext cx="77438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02f6d09ed_0_211"/>
          <p:cNvSpPr txBox="1"/>
          <p:nvPr>
            <p:ph type="title"/>
          </p:nvPr>
        </p:nvSpPr>
        <p:spPr>
          <a:xfrm>
            <a:off x="1310216" y="486035"/>
            <a:ext cx="67980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Spark’s Architecture </a:t>
            </a:r>
            <a:endParaRPr sz="3400"/>
          </a:p>
        </p:txBody>
      </p:sp>
      <p:pic>
        <p:nvPicPr>
          <p:cNvPr id="1101" name="Google Shape;1101;gd02f6d09ed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750" y="1292975"/>
            <a:ext cx="6330500" cy="31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cd848fd957_0_20"/>
          <p:cNvSpPr txBox="1"/>
          <p:nvPr>
            <p:ph type="title"/>
          </p:nvPr>
        </p:nvSpPr>
        <p:spPr>
          <a:xfrm>
            <a:off x="1172991" y="340335"/>
            <a:ext cx="67980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Spark Components </a:t>
            </a:r>
            <a:endParaRPr sz="2700"/>
          </a:p>
        </p:txBody>
      </p:sp>
      <p:pic>
        <p:nvPicPr>
          <p:cNvPr id="1107" name="Google Shape;1107;gcd848fd957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00" y="888375"/>
            <a:ext cx="6498074" cy="37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/>
          <p:nvPr/>
        </p:nvSpPr>
        <p:spPr>
          <a:xfrm>
            <a:off x="7460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5"/>
          <p:cNvSpPr txBox="1"/>
          <p:nvPr/>
        </p:nvSpPr>
        <p:spPr>
          <a:xfrm>
            <a:off x="1411643" y="546040"/>
            <a:ext cx="6469912" cy="350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 Python with Anaconda and related packages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5"/>
          <p:cNvSpPr txBox="1"/>
          <p:nvPr/>
        </p:nvSpPr>
        <p:spPr>
          <a:xfrm>
            <a:off x="1072949" y="1250710"/>
            <a:ext cx="453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Anaconda : </a:t>
            </a:r>
            <a:r>
              <a:rPr b="0" i="0" lang="en-US" sz="18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https://www.anaconda.com/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5"/>
          <p:cNvSpPr txBox="1"/>
          <p:nvPr/>
        </p:nvSpPr>
        <p:spPr>
          <a:xfrm>
            <a:off x="1072949" y="2288046"/>
            <a:ext cx="3486264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Conda Virtual Environments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5"/>
          <p:cNvSpPr txBox="1"/>
          <p:nvPr/>
        </p:nvSpPr>
        <p:spPr>
          <a:xfrm>
            <a:off x="1439624" y="2603514"/>
            <a:ext cx="6976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https://docs.conda.io/projects/conda/en/latest/user-guide/tasks/man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age-environments.html#creating-an-environment-with-commands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5"/>
          <p:cNvSpPr txBox="1"/>
          <p:nvPr/>
        </p:nvSpPr>
        <p:spPr>
          <a:xfrm>
            <a:off x="1072949" y="3956318"/>
            <a:ext cx="543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Pip package installer: </a:t>
            </a:r>
            <a:r>
              <a:rPr b="0" i="0" lang="en-US" sz="18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https://pypi.org/project/pip/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cd84351827_0_5"/>
          <p:cNvSpPr txBox="1"/>
          <p:nvPr>
            <p:ph type="title"/>
          </p:nvPr>
        </p:nvSpPr>
        <p:spPr>
          <a:xfrm>
            <a:off x="377666" y="427735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cd84351827_0_5"/>
          <p:cNvSpPr txBox="1"/>
          <p:nvPr>
            <p:ph idx="1" type="body"/>
          </p:nvPr>
        </p:nvSpPr>
        <p:spPr>
          <a:xfrm>
            <a:off x="377666" y="2459482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cd84351827_0_10"/>
          <p:cNvSpPr txBox="1"/>
          <p:nvPr>
            <p:ph type="title"/>
          </p:nvPr>
        </p:nvSpPr>
        <p:spPr>
          <a:xfrm>
            <a:off x="377666" y="427735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cd84351827_0_10"/>
          <p:cNvSpPr txBox="1"/>
          <p:nvPr>
            <p:ph idx="1" type="body"/>
          </p:nvPr>
        </p:nvSpPr>
        <p:spPr>
          <a:xfrm>
            <a:off x="377666" y="2459482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cd84351827_0_15"/>
          <p:cNvSpPr txBox="1"/>
          <p:nvPr>
            <p:ph type="title"/>
          </p:nvPr>
        </p:nvSpPr>
        <p:spPr>
          <a:xfrm>
            <a:off x="377666" y="427735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cd84351827_0_15"/>
          <p:cNvSpPr txBox="1"/>
          <p:nvPr>
            <p:ph idx="1" type="body"/>
          </p:nvPr>
        </p:nvSpPr>
        <p:spPr>
          <a:xfrm>
            <a:off x="377666" y="2459482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cd84351827_0_20"/>
          <p:cNvSpPr txBox="1"/>
          <p:nvPr>
            <p:ph type="title"/>
          </p:nvPr>
        </p:nvSpPr>
        <p:spPr>
          <a:xfrm>
            <a:off x="377666" y="427735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gcd84351827_0_20"/>
          <p:cNvSpPr txBox="1"/>
          <p:nvPr>
            <p:ph idx="1" type="body"/>
          </p:nvPr>
        </p:nvSpPr>
        <p:spPr>
          <a:xfrm>
            <a:off x="377666" y="2459482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cd84351827_0_25"/>
          <p:cNvSpPr txBox="1"/>
          <p:nvPr>
            <p:ph type="title"/>
          </p:nvPr>
        </p:nvSpPr>
        <p:spPr>
          <a:xfrm>
            <a:off x="377666" y="427735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gcd84351827_0_25"/>
          <p:cNvSpPr txBox="1"/>
          <p:nvPr>
            <p:ph idx="1" type="body"/>
          </p:nvPr>
        </p:nvSpPr>
        <p:spPr>
          <a:xfrm>
            <a:off x="377666" y="2459482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cd84351827_0_30"/>
          <p:cNvSpPr txBox="1"/>
          <p:nvPr>
            <p:ph type="title"/>
          </p:nvPr>
        </p:nvSpPr>
        <p:spPr>
          <a:xfrm>
            <a:off x="377666" y="427735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cd84351827_0_30"/>
          <p:cNvSpPr txBox="1"/>
          <p:nvPr>
            <p:ph idx="1" type="body"/>
          </p:nvPr>
        </p:nvSpPr>
        <p:spPr>
          <a:xfrm>
            <a:off x="377666" y="2459482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cd84351827_0_35"/>
          <p:cNvSpPr txBox="1"/>
          <p:nvPr>
            <p:ph type="title"/>
          </p:nvPr>
        </p:nvSpPr>
        <p:spPr>
          <a:xfrm>
            <a:off x="377666" y="427735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gcd84351827_0_35"/>
          <p:cNvSpPr txBox="1"/>
          <p:nvPr>
            <p:ph idx="1" type="body"/>
          </p:nvPr>
        </p:nvSpPr>
        <p:spPr>
          <a:xfrm>
            <a:off x="377666" y="2459482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cd84351827_0_40"/>
          <p:cNvSpPr txBox="1"/>
          <p:nvPr>
            <p:ph type="title"/>
          </p:nvPr>
        </p:nvSpPr>
        <p:spPr>
          <a:xfrm>
            <a:off x="377666" y="427735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gcd84351827_0_40"/>
          <p:cNvSpPr txBox="1"/>
          <p:nvPr>
            <p:ph idx="1" type="body"/>
          </p:nvPr>
        </p:nvSpPr>
        <p:spPr>
          <a:xfrm>
            <a:off x="377666" y="2459482"/>
            <a:ext cx="6798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6"/>
          <p:cNvSpPr txBox="1"/>
          <p:nvPr/>
        </p:nvSpPr>
        <p:spPr>
          <a:xfrm>
            <a:off x="1263848" y="337756"/>
            <a:ext cx="7044583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 for Data Science and 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/>
          <p:cNvSpPr txBox="1"/>
          <p:nvPr/>
        </p:nvSpPr>
        <p:spPr>
          <a:xfrm>
            <a:off x="896449" y="1247235"/>
            <a:ext cx="2537241" cy="222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Python Data Science Handbook: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6"/>
          <p:cNvSpPr txBox="1"/>
          <p:nvPr/>
        </p:nvSpPr>
        <p:spPr>
          <a:xfrm>
            <a:off x="896449" y="1678273"/>
            <a:ext cx="41817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https://jakevdp.github.io/PythonDataScienceHandbook/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/>
          <p:cNvSpPr txBox="1"/>
          <p:nvPr/>
        </p:nvSpPr>
        <p:spPr>
          <a:xfrm>
            <a:off x="896449" y="2540349"/>
            <a:ext cx="35202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Introduction to Machine Learning with Python: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92"/>
              </a:lnSpc>
              <a:spcBef>
                <a:spcPts val="1891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https://millengustavo.github.io/intro-ml-python/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7"/>
          <p:cNvSpPr txBox="1"/>
          <p:nvPr/>
        </p:nvSpPr>
        <p:spPr>
          <a:xfrm>
            <a:off x="1489057" y="550210"/>
            <a:ext cx="6315355" cy="435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 Programming in Python: Ex1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1175624" y="1250710"/>
            <a:ext cx="4622862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Install Anaconda and explore all the options.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1175624" y="1881646"/>
            <a:ext cx="7008605" cy="608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Fire-up Jupyter and take some time for: creating new cells, inserting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code and markdown, ecc..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1175624" y="2828050"/>
            <a:ext cx="7085379" cy="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Create a list/dictionary and iterate through the items/keys and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295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Take decisions with if-else.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793222" y="2268175"/>
            <a:ext cx="5705206" cy="392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- a Seven Step-Pipeline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823643" y="365290"/>
            <a:ext cx="5646283" cy="350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Extraction Process Step-by-Step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3134317" y="1323650"/>
            <a:ext cx="2892553" cy="2115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1806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(some more) raw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7287" marR="0" rtl="0" algn="l">
              <a:lnSpc>
                <a:spcPct val="111666"/>
              </a:lnSpc>
              <a:spcBef>
                <a:spcPts val="194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 and preprocess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99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1614" marR="0" rtl="0" algn="l">
              <a:lnSpc>
                <a:spcPct val="111666"/>
              </a:lnSpc>
              <a:spcBef>
                <a:spcPts val="199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models and algorithms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23781" marR="0" rtl="0" algn="l">
              <a:lnSpc>
                <a:spcPct val="111666"/>
              </a:lnSpc>
              <a:spcBef>
                <a:spcPts val="199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a data product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3517729" y="3900775"/>
            <a:ext cx="22581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Communicate the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96999" marR="0" rtl="0" algn="l">
              <a:lnSpc>
                <a:spcPct val="111666"/>
              </a:lnSpc>
              <a:spcBef>
                <a:spcPts val="194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decisions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271587" y="333955"/>
            <a:ext cx="6749134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(some more) raw data - different sources.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0"/>
          <p:cNvSpPr txBox="1"/>
          <p:nvPr/>
        </p:nvSpPr>
        <p:spPr>
          <a:xfrm>
            <a:off x="840474" y="1101665"/>
            <a:ext cx="5194680" cy="13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1- Traffic and air pollution data from Emilia Romagna administrative region.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74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2- Economic and financial data from Yahoo Finance and Quandl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69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3- Web crawling / scraping for text and 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74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4- Railway traffic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840474" y="2645985"/>
            <a:ext cx="3094788" cy="594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5- Data from the social networks like Twitter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74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6- Weather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840474" y="3418145"/>
            <a:ext cx="1464563" cy="208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7- Google Datasets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840474" y="3804225"/>
            <a:ext cx="1608886" cy="208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8- Kaggle Challenges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840474" y="4190305"/>
            <a:ext cx="1091969" cy="208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9- What else?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59125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3892208" y="293350"/>
            <a:ext cx="135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1061521" y="762420"/>
            <a:ext cx="1564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1061521" y="1160338"/>
            <a:ext cx="390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Data Science - a Seven Step-Pipeline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1061521" y="3253930"/>
            <a:ext cx="370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Predictive Analytics - Linear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1061521" y="4614740"/>
            <a:ext cx="54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-US" sz="1600"/>
              <a:t>Apache Spark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1061521" y="4170175"/>
            <a:ext cx="486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Machine Learning Life-Cycle And 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 txBox="1"/>
          <p:nvPr/>
        </p:nvSpPr>
        <p:spPr>
          <a:xfrm>
            <a:off x="1061527" y="3712050"/>
            <a:ext cx="5583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Predictive Analytics - </a:t>
            </a:r>
            <a:r>
              <a:rPr lang="en-US" sz="1600"/>
              <a:t>Classification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1061521" y="1558280"/>
            <a:ext cx="370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-US" sz="1600"/>
              <a:t>Exploratory Data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1061528" y="1982188"/>
            <a:ext cx="636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-US" sz="1600"/>
              <a:t>Recommendation Systems - Collaborative filtering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061533" y="2813893"/>
            <a:ext cx="3709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-US" sz="1600"/>
              <a:t>Unsupervised ML - Clustering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1061528" y="2373850"/>
            <a:ext cx="636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-US" sz="1600"/>
              <a:t>Association Rules - Market Basket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959243" y="388525"/>
            <a:ext cx="7376196" cy="321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real-world data from available sources - air pollution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1203674" y="954970"/>
            <a:ext cx="3175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Air Pollution data from ARPA Open Data platform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1203674" y="1301606"/>
            <a:ext cx="4353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https://www.arpae.it/dettaglio_generale.asp?id=2921&amp;idlivello=1637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2241593" y="442575"/>
            <a:ext cx="5372782" cy="392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NO2 and PM10 pollution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648430" y="1337070"/>
            <a:ext cx="236779" cy="19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961349" y="1337070"/>
            <a:ext cx="2612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NO2 is an</a:t>
            </a:r>
            <a:r>
              <a:rPr b="0" i="0" lang="en-US" sz="1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air pollutants </a:t>
            </a: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prod</a:t>
            </a:r>
            <a:r>
              <a:rPr b="0" i="0" lang="en-US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uced as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956262" y="1604531"/>
            <a:ext cx="25938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result of road traffic and other fossil fuel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combustion processes. Its presence in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33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air </a:t>
            </a:r>
            <a:r>
              <a:rPr b="0" i="0" lang="en-US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contributes to the formation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modification of other </a:t>
            </a: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air pollutants,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such as particulate matter, and to acid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rain.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648430" y="2686572"/>
            <a:ext cx="236779" cy="965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489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912450" y="2686575"/>
            <a:ext cx="2632500" cy="1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PM10, (suspended particulate matter)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which are coarse respirable particles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33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with a diameter of 10 micrometers (μm)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or less.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2"/>
          <p:cNvSpPr txBox="1"/>
          <p:nvPr/>
        </p:nvSpPr>
        <p:spPr>
          <a:xfrm>
            <a:off x="961349" y="3457716"/>
            <a:ext cx="2632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Air Pollution data from ARPA Open Data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202124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platform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946199" y="3941963"/>
            <a:ext cx="26139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https://www.arpae.it/v2_rete_di_monitor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28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aggio.asp?p=BO&amp;idlivello=1637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3"/>
          <p:cNvSpPr txBox="1"/>
          <p:nvPr/>
        </p:nvSpPr>
        <p:spPr>
          <a:xfrm>
            <a:off x="920081" y="343120"/>
            <a:ext cx="7914209" cy="336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Location Data - Air Quality Monitoring Stations in Emilia Romagna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2056301" y="353145"/>
            <a:ext cx="5341211" cy="406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Data - MTS Emilia Romagna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1353229" y="366425"/>
            <a:ext cx="6307502" cy="392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about Train Delays in Emilia Romagna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872724" y="1177785"/>
            <a:ext cx="2165453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API ViaggiaTreno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872724" y="1490473"/>
            <a:ext cx="44607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https://github.com/bluviolin/TrainMonitor/wiki/API-del-si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31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stema-Viaggiatreno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6"/>
          <p:cNvSpPr txBox="1"/>
          <p:nvPr/>
        </p:nvSpPr>
        <p:spPr>
          <a:xfrm>
            <a:off x="872724" y="2187181"/>
            <a:ext cx="2470634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Check ViaggiaTreno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872724" y="2499174"/>
            <a:ext cx="394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http://www.viaggiatreno.it/viaggiatrenonew/index.jsp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872724" y="2933687"/>
            <a:ext cx="4428594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Train Departures from Bologna Station: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872724" y="3448185"/>
            <a:ext cx="44217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www.viaggiatreno.it/viaggiatrenonew/resteasy/viaggiatreno/tratt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36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sng" cap="none" strike="noStrike">
                <a:solidFill>
                  <a:srgbClr val="0097A7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eCanvas/S05043/3846</a:t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872724" y="4088371"/>
            <a:ext cx="2563481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API response in JSON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02f6d09ed_0_5"/>
          <p:cNvSpPr txBox="1"/>
          <p:nvPr>
            <p:ph idx="1" type="body"/>
          </p:nvPr>
        </p:nvSpPr>
        <p:spPr>
          <a:xfrm>
            <a:off x="1172991" y="2379307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Exploratory Data Analysis </a:t>
            </a:r>
            <a:endParaRPr b="1" sz="2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d848fd957_0_6"/>
          <p:cNvSpPr txBox="1"/>
          <p:nvPr>
            <p:ph type="title"/>
          </p:nvPr>
        </p:nvSpPr>
        <p:spPr>
          <a:xfrm>
            <a:off x="1056425" y="485998"/>
            <a:ext cx="67980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EDA - Exploratory Data Analysis</a:t>
            </a:r>
            <a:endParaRPr sz="2700"/>
          </a:p>
        </p:txBody>
      </p:sp>
      <p:pic>
        <p:nvPicPr>
          <p:cNvPr id="311" name="Google Shape;311;gcd848fd95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100" y="1238225"/>
            <a:ext cx="3683000" cy="24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cd848fd957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50" y="1251200"/>
            <a:ext cx="3512417" cy="23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cd848fd957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925" y="3898925"/>
            <a:ext cx="4122900" cy="9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cd848fd957_0_6"/>
          <p:cNvSpPr/>
          <p:nvPr/>
        </p:nvSpPr>
        <p:spPr>
          <a:xfrm>
            <a:off x="4269550" y="2172075"/>
            <a:ext cx="495300" cy="6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690824" y="426405"/>
            <a:ext cx="7974834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Demographics open data and civil registry - Reggio Emilia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1392137" y="170031"/>
            <a:ext cx="6507835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 data from Yahoo Finance and Quandl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2162289" y="337756"/>
            <a:ext cx="5219746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Scraping: Crawling for Text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3047032" y="2365725"/>
            <a:ext cx="298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 to the Course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550624" y="394673"/>
            <a:ext cx="7817251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difference between structured and unstructured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743452" y="1068755"/>
            <a:ext cx="1485215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4982021" y="1068755"/>
            <a:ext cx="1702487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Unstructured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3796324" y="1796665"/>
            <a:ext cx="652164" cy="939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46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Audio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3796324" y="3442585"/>
            <a:ext cx="542180" cy="11227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585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7"/>
          <p:cNvSpPr txBox="1"/>
          <p:nvPr/>
        </p:nvSpPr>
        <p:spPr>
          <a:xfrm>
            <a:off x="971698" y="455655"/>
            <a:ext cx="7348371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is never 100% OK - Clean and preprocess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856174" y="1197695"/>
            <a:ext cx="1751008" cy="19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1- No Headers in the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856174" y="1568535"/>
            <a:ext cx="3749954" cy="565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2- Data has a different separator from the usual comma “,”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16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3- Presence of NaNs and outliers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856174" y="2310215"/>
            <a:ext cx="4765992" cy="2048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4- Columns that contain different types of data (integers, floats, dates etc..)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16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5- There might be need to create new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174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6- Normalize, standardize, tokenize (text data) etc..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16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7- Change or edit the datetime format if the data is a time series.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16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8- Impute missing data from the existing 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16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9- What else ..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595180" y="364490"/>
            <a:ext cx="7983142" cy="350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imputation in time series : Pandas ffill() and bfill() 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559306" y="271125"/>
            <a:ext cx="8277897" cy="321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 and Impute missing data from the Air Quality data - ER Open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0"/>
          <p:cNvSpPr txBox="1"/>
          <p:nvPr/>
        </p:nvSpPr>
        <p:spPr>
          <a:xfrm>
            <a:off x="703808" y="418910"/>
            <a:ext cx="7881868" cy="744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Aggregate multiple csv files of traffic data - ER MTS open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71577" marR="0" rtl="0" algn="l">
              <a:lnSpc>
                <a:spcPct val="111708"/>
              </a:lnSpc>
              <a:spcBef>
                <a:spcPts val="198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0"/>
          <p:cNvSpPr txBox="1"/>
          <p:nvPr/>
        </p:nvSpPr>
        <p:spPr>
          <a:xfrm>
            <a:off x="615199" y="1379245"/>
            <a:ext cx="788593" cy="19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import csv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615199" y="1714525"/>
            <a:ext cx="2472793" cy="529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def merge_csv(csv_list, output_path):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4787" marR="0" rtl="0" algn="l">
              <a:lnSpc>
                <a:spcPct val="111636"/>
              </a:lnSpc>
              <a:spcBef>
                <a:spcPts val="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# build a list with all fieldnames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4787" marR="0" rtl="0" algn="l">
              <a:lnSpc>
                <a:spcPct val="111636"/>
              </a:lnSpc>
              <a:spcBef>
                <a:spcPts val="14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fieldnames = list()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769987" y="2217445"/>
            <a:ext cx="1215074" cy="19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for file in csv_list: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924775" y="2385085"/>
            <a:ext cx="3526993" cy="529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with open(file, 'r') as input_csv: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4787" marR="0" rtl="0" algn="l">
              <a:lnSpc>
                <a:spcPct val="111636"/>
              </a:lnSpc>
              <a:spcBef>
                <a:spcPts val="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fn = csv.DictReader(input_csv).fieldnames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4787" marR="0" rtl="0" algn="l">
              <a:lnSpc>
                <a:spcPct val="111636"/>
              </a:lnSpc>
              <a:spcBef>
                <a:spcPts val="14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fieldnames.extend(x for x in fn if x not in fieldnames)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769987" y="3055645"/>
            <a:ext cx="3922764" cy="697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# write the data to a output file based on field names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with open(output_path, 'w', newline='') as output_csv: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4787" marR="0" rtl="0" algn="l">
              <a:lnSpc>
                <a:spcPct val="111636"/>
              </a:lnSpc>
              <a:spcBef>
                <a:spcPts val="14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writer = csv.DictWriter(output_csv, fieldnames=fieldnames)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4787" marR="0" rtl="0" algn="l">
              <a:lnSpc>
                <a:spcPct val="111636"/>
              </a:lnSpc>
              <a:spcBef>
                <a:spcPts val="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writer.writeheader()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924775" y="3726205"/>
            <a:ext cx="1215074" cy="19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for file in csv_list: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1079562" y="3893845"/>
            <a:ext cx="2489162" cy="52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with open(file, 'r') as input_csv: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4787" marR="0" rtl="0" algn="l">
              <a:lnSpc>
                <a:spcPct val="111636"/>
              </a:lnSpc>
              <a:spcBef>
                <a:spcPts val="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reader = csv.DictReader(input_csv)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4787" marR="0" rtl="0" algn="l">
              <a:lnSpc>
                <a:spcPct val="111636"/>
              </a:lnSpc>
              <a:spcBef>
                <a:spcPts val="14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for row in reader: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0"/>
          <p:cNvSpPr txBox="1"/>
          <p:nvPr/>
        </p:nvSpPr>
        <p:spPr>
          <a:xfrm>
            <a:off x="1389137" y="4396764"/>
            <a:ext cx="1370886" cy="19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writer.writerow(row)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1538849" y="396301"/>
            <a:ext cx="6120891" cy="321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Exploratory Data Analysis - Aggregation and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645449" y="1199805"/>
            <a:ext cx="2532457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EDA aims to analyzing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645449" y="1413165"/>
            <a:ext cx="2660651" cy="66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sets so to summarize their 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characteristics, often with visual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11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645449" y="2479965"/>
            <a:ext cx="2729993" cy="4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 Can a statistical model can 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or not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645449" y="3333405"/>
            <a:ext cx="2819073" cy="876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 EDA is for seeing what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can tell us beyond the formal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11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modeling or hypothesis 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11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830535" y="350780"/>
            <a:ext cx="7628838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EDA - Aggregate and visualize data - air quality &amp; traffic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830535" y="441530"/>
            <a:ext cx="7628838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EDA - Aggregate and visualize data - air quality &amp; traffic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1069138" y="319115"/>
            <a:ext cx="7462620" cy="746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EDA - Aggregate and visualize Population data - Surnames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198887" marR="0" rtl="0" algn="l">
              <a:lnSpc>
                <a:spcPct val="111681"/>
              </a:lnSpc>
              <a:spcBef>
                <a:spcPts val="612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5"/>
          <p:cNvSpPr txBox="1"/>
          <p:nvPr/>
        </p:nvSpPr>
        <p:spPr>
          <a:xfrm>
            <a:off x="397424" y="550210"/>
            <a:ext cx="7513728" cy="435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Hands-or Collecting and Visualizing Data: Ex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947574" y="1250710"/>
            <a:ext cx="6641474" cy="608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Collect and visualize data using the Emilia Romagna Open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Platform.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947574" y="2512582"/>
            <a:ext cx="7094257" cy="608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Collect and visualize data from other sources that should be different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from those seen during the lesson.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1589067" y="457235"/>
            <a:ext cx="5880700" cy="350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explosion and the ongoing revolution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1052967" y="1513705"/>
            <a:ext cx="2078602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Mobile network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1052967" y="1940425"/>
            <a:ext cx="1604409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Industrial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1052967" y="2367145"/>
            <a:ext cx="1788610" cy="66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Road traffic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174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Air traffic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1052967" y="3220585"/>
            <a:ext cx="1890845" cy="663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Smart house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174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Health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1052967" y="4074025"/>
            <a:ext cx="2819468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Government data (open data)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02f6d09ed_0_10"/>
          <p:cNvSpPr txBox="1"/>
          <p:nvPr>
            <p:ph idx="1" type="body"/>
          </p:nvPr>
        </p:nvSpPr>
        <p:spPr>
          <a:xfrm>
            <a:off x="1172991" y="2240857"/>
            <a:ext cx="6798000" cy="66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Recommendation</a:t>
            </a:r>
            <a:r>
              <a:rPr b="1" lang="en-US" sz="2500"/>
              <a:t> Systems - Collaborative Filtering 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02f6d09ed_0_15"/>
          <p:cNvSpPr txBox="1"/>
          <p:nvPr>
            <p:ph type="title"/>
          </p:nvPr>
        </p:nvSpPr>
        <p:spPr>
          <a:xfrm>
            <a:off x="1119516" y="477210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Recommendation</a:t>
            </a:r>
            <a:r>
              <a:rPr lang="en-US" sz="2500"/>
              <a:t> Systems - </a:t>
            </a:r>
            <a:r>
              <a:rPr lang="en-US" sz="2500"/>
              <a:t>Collaborative filtering </a:t>
            </a:r>
            <a:endParaRPr sz="2500"/>
          </a:p>
        </p:txBody>
      </p:sp>
      <p:pic>
        <p:nvPicPr>
          <p:cNvPr id="424" name="Google Shape;424;gd02f6d09e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13" y="1321850"/>
            <a:ext cx="8403976" cy="31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02f6d09ed_0_259"/>
          <p:cNvSpPr txBox="1"/>
          <p:nvPr>
            <p:ph type="title"/>
          </p:nvPr>
        </p:nvSpPr>
        <p:spPr>
          <a:xfrm>
            <a:off x="1020616" y="452460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Collaborative filtering - A matter of choice</a:t>
            </a:r>
            <a:endParaRPr/>
          </a:p>
        </p:txBody>
      </p:sp>
      <p:pic>
        <p:nvPicPr>
          <p:cNvPr id="430" name="Google Shape;430;gd02f6d09ed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25" y="1108500"/>
            <a:ext cx="3754550" cy="35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d02f6d09ed_0_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375" y="1326450"/>
            <a:ext cx="3457349" cy="33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d02f6d09ed_0_300"/>
          <p:cNvSpPr txBox="1"/>
          <p:nvPr>
            <p:ph type="title"/>
          </p:nvPr>
        </p:nvSpPr>
        <p:spPr>
          <a:xfrm>
            <a:off x="1107166" y="328810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Popularity-</a:t>
            </a:r>
            <a:r>
              <a:rPr lang="en-US" sz="2600"/>
              <a:t>based Recommendation Systems </a:t>
            </a:r>
            <a:endParaRPr sz="2600"/>
          </a:p>
        </p:txBody>
      </p:sp>
      <p:pic>
        <p:nvPicPr>
          <p:cNvPr id="437" name="Google Shape;437;gd02f6d09ed_0_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75" y="1833428"/>
            <a:ext cx="5826100" cy="22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d02f6d09ed_0_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200" y="2154991"/>
            <a:ext cx="3093587" cy="160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02f6d09ed_0_307"/>
          <p:cNvSpPr txBox="1"/>
          <p:nvPr>
            <p:ph type="title"/>
          </p:nvPr>
        </p:nvSpPr>
        <p:spPr>
          <a:xfrm>
            <a:off x="1098791" y="378310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Similarity-based Recommendation Systems </a:t>
            </a:r>
            <a:endParaRPr sz="3000"/>
          </a:p>
        </p:txBody>
      </p:sp>
      <p:pic>
        <p:nvPicPr>
          <p:cNvPr id="444" name="Google Shape;444;gd02f6d09ed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975" y="1187300"/>
            <a:ext cx="6608025" cy="31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02f6d09ed_0_266"/>
          <p:cNvSpPr txBox="1"/>
          <p:nvPr>
            <p:ph type="title"/>
          </p:nvPr>
        </p:nvSpPr>
        <p:spPr>
          <a:xfrm>
            <a:off x="1172991" y="489560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 Recommendation System in Python </a:t>
            </a:r>
            <a:endParaRPr sz="2600"/>
          </a:p>
        </p:txBody>
      </p:sp>
      <p:sp>
        <p:nvSpPr>
          <p:cNvPr id="450" name="Google Shape;450;gd02f6d09ed_0_266"/>
          <p:cNvSpPr txBox="1"/>
          <p:nvPr>
            <p:ph idx="1" type="body"/>
          </p:nvPr>
        </p:nvSpPr>
        <p:spPr>
          <a:xfrm>
            <a:off x="1661775" y="1031525"/>
            <a:ext cx="59907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MovieLens dataset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https://grouplens.org/datasets/movielens/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gd02f6d09ed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875" y="1466000"/>
            <a:ext cx="6131401" cy="33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9ed174587_0_8"/>
          <p:cNvSpPr txBox="1"/>
          <p:nvPr>
            <p:ph type="title"/>
          </p:nvPr>
        </p:nvSpPr>
        <p:spPr>
          <a:xfrm>
            <a:off x="1172991" y="427710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The Singular Value Decomposition Method</a:t>
            </a:r>
            <a:endParaRPr sz="2600"/>
          </a:p>
        </p:txBody>
      </p:sp>
      <p:sp>
        <p:nvSpPr>
          <p:cNvPr id="457" name="Google Shape;457;gd9ed174587_0_8"/>
          <p:cNvSpPr txBox="1"/>
          <p:nvPr/>
        </p:nvSpPr>
        <p:spPr>
          <a:xfrm>
            <a:off x="1122700" y="1308300"/>
            <a:ext cx="7240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 linear algebra method that can decompose a utility matrix into three matrices.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Model-based recommender - use these three compressed matrices to make recommendations without having to refer back to the complete dataset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Latent variable - inferred, non observable variables that are present within and affect the behavior of the dataset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d37bea5dcf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63" y="177150"/>
            <a:ext cx="730567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d37bea5dcf_0_38"/>
          <p:cNvSpPr txBox="1"/>
          <p:nvPr/>
        </p:nvSpPr>
        <p:spPr>
          <a:xfrm>
            <a:off x="1570525" y="2931175"/>
            <a:ext cx="62562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 = Utility Matrix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u = Left Orthogonal matrix- holds important info about users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v = Right Orthogonal Matrix -  holds important info about items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S = Diagonal Matrix - holds the info about the decomposition process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                                              </a:t>
            </a: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200">
                <a:latin typeface="Calibri"/>
                <a:ea typeface="Calibri"/>
                <a:cs typeface="Calibri"/>
                <a:sym typeface="Calibri"/>
              </a:rPr>
              <a:t>   A = u * S * v 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9ed174587_0_15"/>
          <p:cNvSpPr txBox="1"/>
          <p:nvPr>
            <p:ph type="title"/>
          </p:nvPr>
        </p:nvSpPr>
        <p:spPr>
          <a:xfrm>
            <a:off x="1554398" y="427725"/>
            <a:ext cx="56214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Evaluating</a:t>
            </a:r>
            <a:r>
              <a:rPr lang="en-US" sz="2600"/>
              <a:t> </a:t>
            </a:r>
            <a:r>
              <a:rPr lang="en-US" sz="2600"/>
              <a:t>Recommendation</a:t>
            </a:r>
            <a:r>
              <a:rPr lang="en-US" sz="2600"/>
              <a:t> Systems</a:t>
            </a:r>
            <a:endParaRPr sz="2600"/>
          </a:p>
        </p:txBody>
      </p:sp>
      <p:sp>
        <p:nvSpPr>
          <p:cNvPr id="469" name="Google Shape;469;gd9ed174587_0_15"/>
          <p:cNvSpPr txBox="1"/>
          <p:nvPr/>
        </p:nvSpPr>
        <p:spPr>
          <a:xfrm>
            <a:off x="1147375" y="1147975"/>
            <a:ext cx="6969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Precision: How relevant were the recommendations that my system provides?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          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Recall: How complete was the set of recommendations that my sistem gave to the customer?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            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d9ed174587_0_15"/>
          <p:cNvSpPr txBox="1"/>
          <p:nvPr/>
        </p:nvSpPr>
        <p:spPr>
          <a:xfrm>
            <a:off x="2303800" y="1870450"/>
            <a:ext cx="48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= Nr of items that the customer liked from the recommendation / Nr of items recommended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d9ed174587_0_15"/>
          <p:cNvSpPr txBox="1"/>
          <p:nvPr/>
        </p:nvSpPr>
        <p:spPr>
          <a:xfrm>
            <a:off x="2364150" y="3651875"/>
            <a:ext cx="4415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= Nr of items that the customer liked from the recommendation / Nr of items he likes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02f6d09ed_0_20"/>
          <p:cNvSpPr txBox="1"/>
          <p:nvPr>
            <p:ph idx="1" type="body"/>
          </p:nvPr>
        </p:nvSpPr>
        <p:spPr>
          <a:xfrm>
            <a:off x="1243141" y="2508932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Association Rules - Market Basket Analysis</a:t>
            </a:r>
            <a:endParaRPr b="1"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952115" y="464400"/>
            <a:ext cx="739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data science ? Economic value is the answer!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903074" y="1458380"/>
            <a:ext cx="3303016" cy="4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Companies can extract more value from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their business processes!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6"/>
          <p:cNvSpPr txBox="1"/>
          <p:nvPr/>
        </p:nvSpPr>
        <p:spPr>
          <a:xfrm>
            <a:off x="903074" y="3216405"/>
            <a:ext cx="2324908" cy="876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Impossible to list all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cases but..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11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..here are some of the most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11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profitable 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6464999" y="3361130"/>
            <a:ext cx="1861205" cy="663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acquisition,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retention, sales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11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growth.. etc..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63fc13c4a_0_0"/>
          <p:cNvSpPr txBox="1"/>
          <p:nvPr>
            <p:ph type="title"/>
          </p:nvPr>
        </p:nvSpPr>
        <p:spPr>
          <a:xfrm>
            <a:off x="1173000" y="464717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A</a:t>
            </a:r>
            <a:r>
              <a:rPr lang="en-US" sz="2400">
                <a:solidFill>
                  <a:schemeClr val="dk1"/>
                </a:solidFill>
              </a:rPr>
              <a:t>ssociation Rules</a:t>
            </a:r>
            <a:endParaRPr/>
          </a:p>
        </p:txBody>
      </p:sp>
      <p:pic>
        <p:nvPicPr>
          <p:cNvPr id="482" name="Google Shape;482;gd63fc13c4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975" y="1351050"/>
            <a:ext cx="3249250" cy="33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d63fc13c4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50" y="1437825"/>
            <a:ext cx="2873375" cy="29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d63fc13c4a_0_0"/>
          <p:cNvSpPr/>
          <p:nvPr/>
        </p:nvSpPr>
        <p:spPr>
          <a:xfrm>
            <a:off x="3864200" y="2825450"/>
            <a:ext cx="785400" cy="7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63fc13c4a_0_8"/>
          <p:cNvSpPr txBox="1"/>
          <p:nvPr>
            <p:ph type="title"/>
          </p:nvPr>
        </p:nvSpPr>
        <p:spPr>
          <a:xfrm>
            <a:off x="1172991" y="427710"/>
            <a:ext cx="67980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Association Rules </a:t>
            </a:r>
            <a:endParaRPr sz="2400"/>
          </a:p>
        </p:txBody>
      </p:sp>
      <p:pic>
        <p:nvPicPr>
          <p:cNvPr id="490" name="Google Shape;490;gd63fc13c4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800" y="1142225"/>
            <a:ext cx="6545475" cy="16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d63fc13c4a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425" y="2795400"/>
            <a:ext cx="6043924" cy="6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d63fc13c4a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9263" y="3670264"/>
            <a:ext cx="6545474" cy="75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63fc13c4a_0_16"/>
          <p:cNvSpPr txBox="1"/>
          <p:nvPr>
            <p:ph type="title"/>
          </p:nvPr>
        </p:nvSpPr>
        <p:spPr>
          <a:xfrm>
            <a:off x="1172991" y="366035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Association Rules - Semantics and Advantages</a:t>
            </a:r>
            <a:endParaRPr sz="2500"/>
          </a:p>
        </p:txBody>
      </p:sp>
      <p:sp>
        <p:nvSpPr>
          <p:cNvPr id="498" name="Google Shape;498;gd63fc13c4a_0_16"/>
          <p:cNvSpPr txBox="1"/>
          <p:nvPr/>
        </p:nvSpPr>
        <p:spPr>
          <a:xfrm>
            <a:off x="1369375" y="815625"/>
            <a:ext cx="67980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Association Rule: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If item eggs are purchased, then the possibility of buying bread is… 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It can also be represented as 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{eggs}                 {bread}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9" name="Google Shape;499;gd63fc13c4a_0_16"/>
          <p:cNvCxnSpPr/>
          <p:nvPr/>
        </p:nvCxnSpPr>
        <p:spPr>
          <a:xfrm>
            <a:off x="2171125" y="2480100"/>
            <a:ext cx="59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gd63fc13c4a_0_16"/>
          <p:cNvSpPr txBox="1"/>
          <p:nvPr/>
        </p:nvSpPr>
        <p:spPr>
          <a:xfrm>
            <a:off x="1369375" y="3050525"/>
            <a:ext cx="54150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Advantages.</a:t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Fast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Works with small datasets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No feature engineering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d63fc13c4a_0_23"/>
          <p:cNvSpPr txBox="1"/>
          <p:nvPr>
            <p:ph type="title"/>
          </p:nvPr>
        </p:nvSpPr>
        <p:spPr>
          <a:xfrm>
            <a:off x="1431049" y="427725"/>
            <a:ext cx="57447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Association Rules</a:t>
            </a:r>
            <a:endParaRPr sz="2500"/>
          </a:p>
        </p:txBody>
      </p:sp>
      <p:sp>
        <p:nvSpPr>
          <p:cNvPr id="506" name="Google Shape;506;gd63fc13c4a_0_23"/>
          <p:cNvSpPr txBox="1"/>
          <p:nvPr/>
        </p:nvSpPr>
        <p:spPr>
          <a:xfrm>
            <a:off x="1307725" y="1703000"/>
            <a:ext cx="6770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Scenario: 5000 total transactions in a supermarket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A = Bread purchases = 500 transactions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C = Eggs purchases = 350 transactions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(A → C) Both Bread and Eggs purchased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63fc13c4a_0_29"/>
          <p:cNvSpPr txBox="1"/>
          <p:nvPr>
            <p:ph type="title"/>
          </p:nvPr>
        </p:nvSpPr>
        <p:spPr>
          <a:xfrm>
            <a:off x="1110991" y="353760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Association Rules - Measures  </a:t>
            </a:r>
            <a:endParaRPr sz="2500"/>
          </a:p>
        </p:txBody>
      </p:sp>
      <p:pic>
        <p:nvPicPr>
          <p:cNvPr id="512" name="Google Shape;512;gd63fc13c4a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475" y="2756108"/>
            <a:ext cx="6545525" cy="83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d63fc13c4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475" y="1139316"/>
            <a:ext cx="6922000" cy="131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d63fc13c4a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0700" y="3588175"/>
            <a:ext cx="5354150" cy="10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02f6d09ed_0_280"/>
          <p:cNvSpPr txBox="1"/>
          <p:nvPr>
            <p:ph type="title"/>
          </p:nvPr>
        </p:nvSpPr>
        <p:spPr>
          <a:xfrm>
            <a:off x="921691" y="563760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Association Rules - Support, Confidence, Lift</a:t>
            </a:r>
            <a:endParaRPr sz="2600"/>
          </a:p>
        </p:txBody>
      </p:sp>
      <p:pic>
        <p:nvPicPr>
          <p:cNvPr id="520" name="Google Shape;520;gd02f6d09ed_0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813" y="1333501"/>
            <a:ext cx="7288376" cy="322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9ed174587_0_0"/>
          <p:cNvSpPr txBox="1"/>
          <p:nvPr>
            <p:ph type="title"/>
          </p:nvPr>
        </p:nvSpPr>
        <p:spPr>
          <a:xfrm>
            <a:off x="789675" y="711425"/>
            <a:ext cx="76722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About the Importance of Lift in Understanding the Rules</a:t>
            </a:r>
            <a:endParaRPr sz="2500"/>
          </a:p>
        </p:txBody>
      </p:sp>
      <p:sp>
        <p:nvSpPr>
          <p:cNvPr id="526" name="Google Shape;526;gd9ed174587_0_0"/>
          <p:cNvSpPr txBox="1"/>
          <p:nvPr/>
        </p:nvSpPr>
        <p:spPr>
          <a:xfrm>
            <a:off x="1073475" y="1542650"/>
            <a:ext cx="7104600" cy="28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Lift score &gt; 1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: A is highly associated with C. If A is purchased then it is likely that C is also purchased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Lift score &lt; 1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:  If A is purchased, it is unlikely that C will be purchased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Lift score = 1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: Indicates that there is no association between the two items  A and C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8a9a42132_0_0"/>
          <p:cNvSpPr txBox="1"/>
          <p:nvPr>
            <p:ph type="title"/>
          </p:nvPr>
        </p:nvSpPr>
        <p:spPr>
          <a:xfrm>
            <a:off x="1172991" y="514085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</a:rPr>
              <a:t>A</a:t>
            </a:r>
            <a:r>
              <a:rPr lang="en-US" sz="2400">
                <a:solidFill>
                  <a:schemeClr val="dk1"/>
                </a:solidFill>
              </a:rPr>
              <a:t>ssociation Rules - Some (not so) famous use cases.</a:t>
            </a:r>
            <a:endParaRPr/>
          </a:p>
        </p:txBody>
      </p:sp>
      <p:pic>
        <p:nvPicPr>
          <p:cNvPr id="532" name="Google Shape;532;gd8a9a4213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475" y="1566425"/>
            <a:ext cx="6938550" cy="22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02f6d09ed_0_25"/>
          <p:cNvSpPr txBox="1"/>
          <p:nvPr>
            <p:ph type="title"/>
          </p:nvPr>
        </p:nvSpPr>
        <p:spPr>
          <a:xfrm>
            <a:off x="284850" y="304100"/>
            <a:ext cx="85743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</a:t>
            </a:r>
            <a:r>
              <a:rPr lang="en-US" sz="2400"/>
              <a:t>ssociation Rules - Useful for studying buying patterns. </a:t>
            </a:r>
            <a:endParaRPr sz="2400"/>
          </a:p>
        </p:txBody>
      </p:sp>
      <p:pic>
        <p:nvPicPr>
          <p:cNvPr id="538" name="Google Shape;538;gd02f6d09ed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475" y="3030075"/>
            <a:ext cx="4303551" cy="19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d02f6d09ed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50" y="881850"/>
            <a:ext cx="4303551" cy="214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d02f6d09ed_0_25"/>
          <p:cNvSpPr/>
          <p:nvPr/>
        </p:nvSpPr>
        <p:spPr>
          <a:xfrm rot="5400000">
            <a:off x="5217876" y="1385582"/>
            <a:ext cx="1187100" cy="1187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d02f6d09ed_0_275"/>
          <p:cNvSpPr txBox="1"/>
          <p:nvPr>
            <p:ph type="title"/>
          </p:nvPr>
        </p:nvSpPr>
        <p:spPr>
          <a:xfrm>
            <a:off x="1008241" y="452460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Association Rules - The Apriori Method</a:t>
            </a:r>
            <a:endParaRPr sz="2600"/>
          </a:p>
        </p:txBody>
      </p:sp>
      <p:pic>
        <p:nvPicPr>
          <p:cNvPr id="546" name="Google Shape;546;gd02f6d09ed_0_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74" y="1360000"/>
            <a:ext cx="7392174" cy="29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1893481" y="562635"/>
            <a:ext cx="5506820" cy="350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Data: a valuable resource for citizens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83742" y="1257580"/>
            <a:ext cx="454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Improving government → make the government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1119674" y="1502944"/>
            <a:ext cx="196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processes transparent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83742" y="1993672"/>
            <a:ext cx="2118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Empowering citizens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2995642" y="1993672"/>
            <a:ext cx="330199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3439431" y="1993672"/>
            <a:ext cx="25521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9514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citizens the tools to make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423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improvement in areas like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1119674" y="2239036"/>
            <a:ext cx="2532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informed and better decisions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783742" y="2729764"/>
            <a:ext cx="23313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opportunity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5931" marR="0" rtl="0" algn="l">
              <a:lnSpc>
                <a:spcPct val="111714"/>
              </a:lnSpc>
              <a:spcBef>
                <a:spcPts val="31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 quality, security etc..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3015378" y="2729764"/>
            <a:ext cx="330199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783742" y="3465855"/>
            <a:ext cx="5031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● Solving public problems → like pollution with innovative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35931" marR="0" rtl="0" algn="l">
              <a:lnSpc>
                <a:spcPct val="111714"/>
              </a:lnSpc>
              <a:spcBef>
                <a:spcPts val="31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02f6d09ed_0_289"/>
          <p:cNvSpPr txBox="1"/>
          <p:nvPr>
            <p:ph type="title"/>
          </p:nvPr>
        </p:nvSpPr>
        <p:spPr>
          <a:xfrm>
            <a:off x="1267866" y="489560"/>
            <a:ext cx="6798000" cy="6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1"/>
                </a:solidFill>
              </a:rPr>
              <a:t>Association Rules - Eclat Method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gd02f6d09ed_0_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325" y="1360925"/>
            <a:ext cx="7555075" cy="27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02f6d09ed_0_295"/>
          <p:cNvSpPr txBox="1"/>
          <p:nvPr>
            <p:ph type="title"/>
          </p:nvPr>
        </p:nvSpPr>
        <p:spPr>
          <a:xfrm>
            <a:off x="857150" y="477175"/>
            <a:ext cx="70233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Association Rules: Apriori </a:t>
            </a:r>
            <a:endParaRPr sz="2600"/>
          </a:p>
        </p:txBody>
      </p:sp>
      <p:pic>
        <p:nvPicPr>
          <p:cNvPr id="558" name="Google Shape;558;gd02f6d09ed_0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97025" y="522175"/>
            <a:ext cx="4949700" cy="40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d02f6d09ed_0_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150" y="1524335"/>
            <a:ext cx="33623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37bea5dcf_0_2"/>
          <p:cNvSpPr txBox="1"/>
          <p:nvPr>
            <p:ph type="title"/>
          </p:nvPr>
        </p:nvSpPr>
        <p:spPr>
          <a:xfrm>
            <a:off x="913316" y="378260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Association Rules: Eclat </a:t>
            </a:r>
            <a:endParaRPr sz="2600"/>
          </a:p>
        </p:txBody>
      </p:sp>
      <p:pic>
        <p:nvPicPr>
          <p:cNvPr id="565" name="Google Shape;565;gd37bea5dcf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013" y="910185"/>
            <a:ext cx="6350868" cy="398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37bea5dcf_0_8"/>
          <p:cNvSpPr txBox="1"/>
          <p:nvPr>
            <p:ph type="title"/>
          </p:nvPr>
        </p:nvSpPr>
        <p:spPr>
          <a:xfrm>
            <a:off x="1098816" y="415360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Association Rules : FP-Growth</a:t>
            </a:r>
            <a:endParaRPr sz="2500"/>
          </a:p>
        </p:txBody>
      </p:sp>
      <p:pic>
        <p:nvPicPr>
          <p:cNvPr id="571" name="Google Shape;571;gd37bea5dc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3" y="1051585"/>
            <a:ext cx="6238869" cy="3852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02f6d09ed_0_30"/>
          <p:cNvSpPr txBox="1"/>
          <p:nvPr>
            <p:ph idx="1" type="body"/>
          </p:nvPr>
        </p:nvSpPr>
        <p:spPr>
          <a:xfrm>
            <a:off x="1172991" y="2447107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Unsupervised Machine Learning - Clustering </a:t>
            </a:r>
            <a:endParaRPr b="1" sz="25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d02f6d09ed_0_223"/>
          <p:cNvSpPr txBox="1"/>
          <p:nvPr>
            <p:ph type="title"/>
          </p:nvPr>
        </p:nvSpPr>
        <p:spPr>
          <a:xfrm>
            <a:off x="692650" y="266975"/>
            <a:ext cx="76533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Have you ever been into a library? Not very useful if you don’t know where to search for a book!</a:t>
            </a:r>
            <a:endParaRPr sz="2400"/>
          </a:p>
        </p:txBody>
      </p:sp>
      <p:pic>
        <p:nvPicPr>
          <p:cNvPr id="582" name="Google Shape;582;gd02f6d09ed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488" y="1196375"/>
            <a:ext cx="5917019" cy="35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d02f6d09ed_0_35"/>
          <p:cNvSpPr txBox="1"/>
          <p:nvPr>
            <p:ph type="title"/>
          </p:nvPr>
        </p:nvSpPr>
        <p:spPr>
          <a:xfrm>
            <a:off x="808666" y="341210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Clustering Algorithms - Criteria</a:t>
            </a:r>
            <a:endParaRPr sz="2500"/>
          </a:p>
        </p:txBody>
      </p:sp>
      <p:pic>
        <p:nvPicPr>
          <p:cNvPr id="588" name="Google Shape;588;gd02f6d09ed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00" y="1077235"/>
            <a:ext cx="6798000" cy="356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d02f6d09ed_0_229"/>
          <p:cNvSpPr txBox="1"/>
          <p:nvPr>
            <p:ph type="title"/>
          </p:nvPr>
        </p:nvSpPr>
        <p:spPr>
          <a:xfrm>
            <a:off x="1172991" y="304110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Clustering Algorithms - Data Dimensions </a:t>
            </a:r>
            <a:endParaRPr sz="2600"/>
          </a:p>
        </p:txBody>
      </p:sp>
      <p:pic>
        <p:nvPicPr>
          <p:cNvPr id="594" name="Google Shape;594;gd02f6d09ed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225" y="980325"/>
            <a:ext cx="7309376" cy="35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02f6d09ed_0_235"/>
          <p:cNvSpPr txBox="1"/>
          <p:nvPr>
            <p:ph type="title"/>
          </p:nvPr>
        </p:nvSpPr>
        <p:spPr>
          <a:xfrm>
            <a:off x="1262553" y="378285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Clustering Algorithms - the k-Means algorithm</a:t>
            </a:r>
            <a:endParaRPr sz="2500"/>
          </a:p>
        </p:txBody>
      </p:sp>
      <p:pic>
        <p:nvPicPr>
          <p:cNvPr id="600" name="Google Shape;600;gd02f6d09ed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75" y="1050300"/>
            <a:ext cx="7121774" cy="347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d02f6d09ed_0_241"/>
          <p:cNvSpPr txBox="1"/>
          <p:nvPr>
            <p:ph type="title"/>
          </p:nvPr>
        </p:nvSpPr>
        <p:spPr>
          <a:xfrm>
            <a:off x="1172991" y="501910"/>
            <a:ext cx="67980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Clustering Algorithms - Hierarchical Clustering </a:t>
            </a:r>
            <a:endParaRPr sz="2400"/>
          </a:p>
        </p:txBody>
      </p:sp>
      <p:pic>
        <p:nvPicPr>
          <p:cNvPr id="606" name="Google Shape;606;gd02f6d09ed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400" y="1365875"/>
            <a:ext cx="6981600" cy="2854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3004549" y="415340"/>
            <a:ext cx="3316878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Extraction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714280" y="1343394"/>
            <a:ext cx="236779" cy="6970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278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1027199" y="1343394"/>
            <a:ext cx="2915083" cy="361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from data: it usually starts with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that might be answerable with data.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1027199" y="1846314"/>
            <a:ext cx="2550326" cy="19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extraction is the creation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1027199" y="2013954"/>
            <a:ext cx="3132316" cy="361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from structured (CSV, JSON, XML)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unstructured (text, videos, images) sources.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4280" y="2516874"/>
            <a:ext cx="236779" cy="8647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405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1027199" y="2516874"/>
            <a:ext cx="3015970" cy="5294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extraction might be automatic (the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algorithms does everything) or semi-automatic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14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(the human has to intervene with decisions)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1027200" y="3187423"/>
            <a:ext cx="32280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resulting knowledge needs to be in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machine-readable and machine-interpretable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14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 and must represent knowledge in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36"/>
              </a:lnSpc>
              <a:spcBef>
                <a:spcPts val="91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manner that facilitates inferencing.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02f6d09ed_0_247"/>
          <p:cNvSpPr txBox="1"/>
          <p:nvPr>
            <p:ph type="title"/>
          </p:nvPr>
        </p:nvSpPr>
        <p:spPr>
          <a:xfrm>
            <a:off x="1057691" y="477185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Clustering Algorithms - DBSCAN</a:t>
            </a:r>
            <a:endParaRPr sz="2500"/>
          </a:p>
        </p:txBody>
      </p:sp>
      <p:pic>
        <p:nvPicPr>
          <p:cNvPr id="612" name="Google Shape;612;gd02f6d09ed_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501" y="1223150"/>
            <a:ext cx="6986024" cy="331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d02f6d09ed_0_253"/>
          <p:cNvSpPr txBox="1"/>
          <p:nvPr>
            <p:ph type="title"/>
          </p:nvPr>
        </p:nvSpPr>
        <p:spPr>
          <a:xfrm>
            <a:off x="1364091" y="328810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Clustering</a:t>
            </a:r>
            <a:r>
              <a:rPr lang="en-US" sz="2500"/>
              <a:t> Algorithms: k-Means</a:t>
            </a:r>
            <a:endParaRPr sz="2500"/>
          </a:p>
        </p:txBody>
      </p:sp>
      <p:pic>
        <p:nvPicPr>
          <p:cNvPr id="618" name="Google Shape;618;gd02f6d09ed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75" y="639535"/>
            <a:ext cx="3801916" cy="402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d02f6d09ed_0_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641" y="1819960"/>
            <a:ext cx="4019385" cy="284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d37bea5dcf_0_16"/>
          <p:cNvSpPr txBox="1"/>
          <p:nvPr>
            <p:ph type="title"/>
          </p:nvPr>
        </p:nvSpPr>
        <p:spPr>
          <a:xfrm>
            <a:off x="1267916" y="415360"/>
            <a:ext cx="67980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Clustering Algorithms: Hierarchical clustering. </a:t>
            </a:r>
            <a:endParaRPr sz="2500"/>
          </a:p>
        </p:txBody>
      </p:sp>
      <p:pic>
        <p:nvPicPr>
          <p:cNvPr id="625" name="Google Shape;625;gd37bea5dcf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199" y="982525"/>
            <a:ext cx="6851599" cy="37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37bea5dcf_0_21"/>
          <p:cNvSpPr txBox="1"/>
          <p:nvPr>
            <p:ph type="title"/>
          </p:nvPr>
        </p:nvSpPr>
        <p:spPr>
          <a:xfrm>
            <a:off x="1098816" y="316460"/>
            <a:ext cx="6798000" cy="4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Clustering Algorithms: DBSCAN</a:t>
            </a:r>
            <a:endParaRPr sz="2600"/>
          </a:p>
        </p:txBody>
      </p:sp>
      <p:pic>
        <p:nvPicPr>
          <p:cNvPr id="631" name="Google Shape;631;gd37bea5dcf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536" y="1925975"/>
            <a:ext cx="4237438" cy="2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d37bea5dcf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75" y="1863212"/>
            <a:ext cx="4079500" cy="28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d37bea5dcf_0_21"/>
          <p:cNvSpPr txBox="1"/>
          <p:nvPr/>
        </p:nvSpPr>
        <p:spPr>
          <a:xfrm>
            <a:off x="977025" y="1212550"/>
            <a:ext cx="65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parameter eps (Epsilon neighborhood radius) stands for the optimal number of clusters.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6"/>
          <p:cNvSpPr txBox="1"/>
          <p:nvPr/>
        </p:nvSpPr>
        <p:spPr>
          <a:xfrm>
            <a:off x="1785863" y="2262650"/>
            <a:ext cx="5569950" cy="392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 Analytics - Linear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7"/>
          <p:cNvSpPr txBox="1"/>
          <p:nvPr/>
        </p:nvSpPr>
        <p:spPr>
          <a:xfrm>
            <a:off x="1765877" y="263061"/>
            <a:ext cx="5761988" cy="435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 Analytics - Linear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7"/>
          <p:cNvSpPr txBox="1"/>
          <p:nvPr/>
        </p:nvSpPr>
        <p:spPr>
          <a:xfrm>
            <a:off x="770674" y="1117795"/>
            <a:ext cx="7297285" cy="265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Data science is about building models to describe, predict, and extract patterns.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7"/>
          <p:cNvSpPr txBox="1"/>
          <p:nvPr/>
        </p:nvSpPr>
        <p:spPr>
          <a:xfrm>
            <a:off x="770674" y="1601411"/>
            <a:ext cx="6958410" cy="265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The most fundamental of these patterns is a linear relationship between two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7"/>
          <p:cNvSpPr txBox="1"/>
          <p:nvPr/>
        </p:nvSpPr>
        <p:spPr>
          <a:xfrm>
            <a:off x="770674" y="1881827"/>
            <a:ext cx="3115583" cy="265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variables X and y where y = f(X).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7"/>
          <p:cNvSpPr txBox="1"/>
          <p:nvPr/>
        </p:nvSpPr>
        <p:spPr>
          <a:xfrm>
            <a:off x="770674" y="2365443"/>
            <a:ext cx="7263959" cy="265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Some techniques for quantifying, and modeling linear relationships in data are 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7"/>
          <p:cNvSpPr txBox="1"/>
          <p:nvPr/>
        </p:nvSpPr>
        <p:spPr>
          <a:xfrm>
            <a:off x="884212" y="2848364"/>
            <a:ext cx="2380075" cy="250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least-squares method,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7"/>
          <p:cNvSpPr txBox="1"/>
          <p:nvPr/>
        </p:nvSpPr>
        <p:spPr>
          <a:xfrm>
            <a:off x="884212" y="3191264"/>
            <a:ext cx="5350385" cy="593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linear regression (on univariate and multivariate data)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024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estimation or estimators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7"/>
          <p:cNvSpPr txBox="1"/>
          <p:nvPr/>
        </p:nvSpPr>
        <p:spPr>
          <a:xfrm>
            <a:off x="891942" y="3925832"/>
            <a:ext cx="2200695" cy="250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bootstrap resampling</a:t>
            </a:r>
            <a:r>
              <a:rPr b="0" i="0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8"/>
          <p:cNvSpPr txBox="1"/>
          <p:nvPr/>
        </p:nvSpPr>
        <p:spPr>
          <a:xfrm>
            <a:off x="1115511" y="435260"/>
            <a:ext cx="7162551" cy="364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on Univariate and Multivariate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8"/>
          <p:cNvSpPr txBox="1"/>
          <p:nvPr/>
        </p:nvSpPr>
        <p:spPr>
          <a:xfrm>
            <a:off x="880074" y="1237860"/>
            <a:ext cx="7456758" cy="675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is a statistical (machine learning) method that can 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6675" marR="0" rtl="0" algn="l">
              <a:lnSpc>
                <a:spcPct val="111687"/>
              </a:lnSpc>
              <a:spcBef>
                <a:spcPts val="121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 quantify and make decisions based on a numerical relationship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8"/>
          <p:cNvSpPr txBox="1"/>
          <p:nvPr/>
        </p:nvSpPr>
        <p:spPr>
          <a:xfrm>
            <a:off x="1246749" y="2013710"/>
            <a:ext cx="1959044" cy="265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 variables</a:t>
            </a:r>
            <a:r>
              <a:rPr b="0" i="0" lang="en-US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8"/>
          <p:cNvSpPr txBox="1"/>
          <p:nvPr/>
        </p:nvSpPr>
        <p:spPr>
          <a:xfrm>
            <a:off x="1368017" y="2378080"/>
            <a:ext cx="5745723" cy="55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○ Simple Linear Regression : one predictor and one predictant.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90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○ Multipl</a:t>
            </a:r>
            <a:r>
              <a:rPr b="0" i="0" lang="en-US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Linear Regression : multiple predictors and one predictant.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8"/>
          <p:cNvSpPr txBox="1"/>
          <p:nvPr/>
        </p:nvSpPr>
        <p:spPr>
          <a:xfrm>
            <a:off x="880074" y="3020940"/>
            <a:ext cx="4282696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examples of such relationships </a:t>
            </a: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8"/>
          <p:cNvSpPr txBox="1"/>
          <p:nvPr/>
        </p:nvSpPr>
        <p:spPr>
          <a:xfrm>
            <a:off x="1368017" y="3429640"/>
            <a:ext cx="6098422" cy="556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○ Relationship between the number of the rooms in a house and its price.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90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○ Relationship between salary and years of experience.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8"/>
          <p:cNvSpPr txBox="1"/>
          <p:nvPr/>
        </p:nvSpPr>
        <p:spPr>
          <a:xfrm>
            <a:off x="1368017" y="4069719"/>
            <a:ext cx="4924055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○ Relationship between money spent on ads and revenue.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8"/>
          <p:cNvSpPr txBox="1"/>
          <p:nvPr/>
        </p:nvSpPr>
        <p:spPr>
          <a:xfrm>
            <a:off x="1368017" y="4389759"/>
            <a:ext cx="6010412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○ Relationship between weather temperatures and energy consumption.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9"/>
          <p:cNvSpPr txBox="1"/>
          <p:nvPr/>
        </p:nvSpPr>
        <p:spPr>
          <a:xfrm>
            <a:off x="1911994" y="547430"/>
            <a:ext cx="5469330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Explaining Linear Regression Intuitively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0"/>
          <p:cNvSpPr txBox="1"/>
          <p:nvPr/>
        </p:nvSpPr>
        <p:spPr>
          <a:xfrm>
            <a:off x="1161005" y="546735"/>
            <a:ext cx="7293118" cy="71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Assumptions about data when using Linear 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100441" marR="0" rtl="0" algn="l">
              <a:lnSpc>
                <a:spcPct val="111695"/>
              </a:lnSpc>
              <a:spcBef>
                <a:spcPts val="14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1"/>
          <p:cNvSpPr txBox="1"/>
          <p:nvPr/>
        </p:nvSpPr>
        <p:spPr>
          <a:xfrm>
            <a:off x="457396" y="393185"/>
            <a:ext cx="8379394" cy="364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 of Linear Regression Models: Python Packages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1"/>
          <p:cNvSpPr txBox="1"/>
          <p:nvPr/>
        </p:nvSpPr>
        <p:spPr>
          <a:xfrm>
            <a:off x="853599" y="1330345"/>
            <a:ext cx="1797527" cy="336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statsmodels: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1"/>
          <p:cNvSpPr txBox="1"/>
          <p:nvPr/>
        </p:nvSpPr>
        <p:spPr>
          <a:xfrm>
            <a:off x="1432067" y="1897421"/>
            <a:ext cx="2276555" cy="250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○ </a:t>
            </a:r>
            <a:r>
              <a:rPr b="0" i="0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optimized for insights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1"/>
          <p:cNvSpPr txBox="1"/>
          <p:nvPr/>
        </p:nvSpPr>
        <p:spPr>
          <a:xfrm>
            <a:off x="853599" y="3405017"/>
            <a:ext cx="1649462" cy="336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scikit-learn: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1"/>
          <p:cNvSpPr txBox="1"/>
          <p:nvPr/>
        </p:nvSpPr>
        <p:spPr>
          <a:xfrm>
            <a:off x="1432067" y="3972093"/>
            <a:ext cx="2604754" cy="250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○ </a:t>
            </a:r>
            <a:r>
              <a:rPr b="0" i="0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optimized for predictions.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"/>
          <p:cNvSpPr txBox="1"/>
          <p:nvPr/>
        </p:nvSpPr>
        <p:spPr>
          <a:xfrm>
            <a:off x="2675470" y="374524"/>
            <a:ext cx="4531203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Sort, cluster and … what’s next?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 txBox="1"/>
          <p:nvPr/>
        </p:nvSpPr>
        <p:spPr>
          <a:xfrm>
            <a:off x="805024" y="1740555"/>
            <a:ext cx="1850594" cy="4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Sort the data: is there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pattern?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9"/>
          <p:cNvSpPr txBox="1"/>
          <p:nvPr/>
        </p:nvSpPr>
        <p:spPr>
          <a:xfrm>
            <a:off x="821974" y="2930655"/>
            <a:ext cx="1482313" cy="450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different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714"/>
              </a:lnSpc>
              <a:spcBef>
                <a:spcPts val="6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386974" y="3960666"/>
            <a:ext cx="519683" cy="775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821974" y="4287730"/>
            <a:ext cx="1176199" cy="23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next?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2"/>
          <p:cNvSpPr txBox="1"/>
          <p:nvPr/>
        </p:nvSpPr>
        <p:spPr>
          <a:xfrm>
            <a:off x="819596" y="397030"/>
            <a:ext cx="7652964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it makes sense to perform a regression analysis?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3"/>
          <p:cNvSpPr txBox="1"/>
          <p:nvPr/>
        </p:nvSpPr>
        <p:spPr>
          <a:xfrm>
            <a:off x="690054" y="469526"/>
            <a:ext cx="7913051" cy="392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Linear Regression : Years Experience vs Salary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54"/>
          <p:cNvSpPr txBox="1"/>
          <p:nvPr/>
        </p:nvSpPr>
        <p:spPr>
          <a:xfrm>
            <a:off x="869974" y="442155"/>
            <a:ext cx="7552282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 - Ads and Revenue Pairplot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gd02f6d09ed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50" y="341575"/>
            <a:ext cx="7006925" cy="42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gd02f6d09ed_0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25" y="378050"/>
            <a:ext cx="7512774" cy="4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5"/>
          <p:cNvSpPr txBox="1"/>
          <p:nvPr/>
        </p:nvSpPr>
        <p:spPr>
          <a:xfrm>
            <a:off x="604487" y="418090"/>
            <a:ext cx="8084608" cy="350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 - Ads and Revenue: Regression 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7"/>
          <p:cNvSpPr txBox="1"/>
          <p:nvPr/>
        </p:nvSpPr>
        <p:spPr>
          <a:xfrm>
            <a:off x="1184410" y="382756"/>
            <a:ext cx="7059117" cy="3786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 - Startup Costs vs Profit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58"/>
          <p:cNvSpPr txBox="1"/>
          <p:nvPr/>
        </p:nvSpPr>
        <p:spPr>
          <a:xfrm>
            <a:off x="724772" y="548125"/>
            <a:ext cx="7843838" cy="7738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the relationship benn variables and apply 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638574" marR="0" rtl="0" algn="l">
              <a:lnSpc>
                <a:spcPct val="111679"/>
              </a:lnSpc>
              <a:spcBef>
                <a:spcPts val="207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Regression: Ex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58"/>
          <p:cNvSpPr txBox="1"/>
          <p:nvPr/>
        </p:nvSpPr>
        <p:spPr>
          <a:xfrm>
            <a:off x="947574" y="2151435"/>
            <a:ext cx="7137273" cy="9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Think about a simple use cases where the relationship between the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two variables can be modelled as a linear model. Can you use Linear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473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Regression for making predictions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d02f6d09ed_0_115"/>
          <p:cNvSpPr txBox="1"/>
          <p:nvPr>
            <p:ph idx="1" type="body"/>
          </p:nvPr>
        </p:nvSpPr>
        <p:spPr>
          <a:xfrm>
            <a:off x="591150" y="2243700"/>
            <a:ext cx="79617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10">
                <a:solidFill>
                  <a:schemeClr val="dk1"/>
                </a:solidFill>
              </a:rPr>
              <a:t>Predictive Analytics - </a:t>
            </a:r>
            <a:r>
              <a:rPr b="1" lang="en-US" sz="2510">
                <a:solidFill>
                  <a:schemeClr val="dk1"/>
                </a:solidFill>
              </a:rPr>
              <a:t>Classification Models</a:t>
            </a:r>
            <a:endParaRPr b="1" sz="19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d02f6d09ed_0_119"/>
          <p:cNvSpPr txBox="1"/>
          <p:nvPr>
            <p:ph type="title"/>
          </p:nvPr>
        </p:nvSpPr>
        <p:spPr>
          <a:xfrm>
            <a:off x="311700" y="24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Preface on Classification Algorithms </a:t>
            </a:r>
            <a:endParaRPr sz="2700"/>
          </a:p>
        </p:txBody>
      </p:sp>
      <p:sp>
        <p:nvSpPr>
          <p:cNvPr id="745" name="Google Shape;745;gd02f6d09ed_0_119"/>
          <p:cNvSpPr txBox="1"/>
          <p:nvPr>
            <p:ph idx="1" type="body"/>
          </p:nvPr>
        </p:nvSpPr>
        <p:spPr>
          <a:xfrm>
            <a:off x="394075" y="997550"/>
            <a:ext cx="8438100" cy="3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The difference between clustering and classification </a:t>
            </a:r>
            <a:endParaRPr/>
          </a:p>
        </p:txBody>
      </p:sp>
      <p:pic>
        <p:nvPicPr>
          <p:cNvPr id="746" name="Google Shape;746;gd02f6d09ed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475" y="1663025"/>
            <a:ext cx="6274549" cy="29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"/>
          <p:cNvSpPr txBox="1"/>
          <p:nvPr/>
        </p:nvSpPr>
        <p:spPr>
          <a:xfrm>
            <a:off x="2875529" y="424760"/>
            <a:ext cx="3944873" cy="435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data mining tasks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0"/>
          <p:cNvSpPr txBox="1"/>
          <p:nvPr/>
        </p:nvSpPr>
        <p:spPr>
          <a:xfrm>
            <a:off x="1051649" y="1390415"/>
            <a:ext cx="2395293" cy="3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 : find similar items 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4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them into clusters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1051649" y="2201615"/>
            <a:ext cx="23790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Classification: when a new items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4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shows up, use the clustered data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9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classify it.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0"/>
          <p:cNvSpPr txBox="1"/>
          <p:nvPr/>
        </p:nvSpPr>
        <p:spPr>
          <a:xfrm>
            <a:off x="1051649" y="3171790"/>
            <a:ext cx="2455339" cy="391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Association rules: if a customer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49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buys beer will she/buy also chips?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0"/>
          <p:cNvSpPr txBox="1"/>
          <p:nvPr/>
        </p:nvSpPr>
        <p:spPr>
          <a:xfrm>
            <a:off x="1051649" y="4127024"/>
            <a:ext cx="2302434" cy="397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detection: business 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666"/>
              </a:lnSpc>
              <a:spcBef>
                <a:spcPts val="19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 but then suddenly….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d02f6d09ed_0_125"/>
          <p:cNvSpPr txBox="1"/>
          <p:nvPr>
            <p:ph type="title"/>
          </p:nvPr>
        </p:nvSpPr>
        <p:spPr>
          <a:xfrm>
            <a:off x="311700" y="321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K-Nearest Neighbors Classification Algorithm</a:t>
            </a:r>
            <a:endParaRPr/>
          </a:p>
        </p:txBody>
      </p:sp>
      <p:pic>
        <p:nvPicPr>
          <p:cNvPr id="752" name="Google Shape;752;gd02f6d09ed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662" y="1269000"/>
            <a:ext cx="4488675" cy="332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d02f6d09ed_0_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Logistic Regression for Classification Problems</a:t>
            </a:r>
            <a:endParaRPr sz="2600"/>
          </a:p>
        </p:txBody>
      </p:sp>
      <p:pic>
        <p:nvPicPr>
          <p:cNvPr id="758" name="Google Shape;758;gd02f6d09ed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775" y="1280423"/>
            <a:ext cx="7170151" cy="31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d02f6d09ed_0_135"/>
          <p:cNvSpPr txBox="1"/>
          <p:nvPr>
            <p:ph type="title"/>
          </p:nvPr>
        </p:nvSpPr>
        <p:spPr>
          <a:xfrm>
            <a:off x="311700" y="30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The C parameter for Logistic Regression</a:t>
            </a:r>
            <a:endParaRPr sz="2600"/>
          </a:p>
        </p:txBody>
      </p:sp>
      <p:pic>
        <p:nvPicPr>
          <p:cNvPr id="764" name="Google Shape;764;gd02f6d09ed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37" y="1153875"/>
            <a:ext cx="6969925" cy="33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d02f6d09ed_0_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sklearn to solve Classification Problems : Ex 5</a:t>
            </a:r>
            <a:endParaRPr/>
          </a:p>
        </p:txBody>
      </p:sp>
      <p:sp>
        <p:nvSpPr>
          <p:cNvPr id="770" name="Google Shape;770;gd02f6d09ed_0_140"/>
          <p:cNvSpPr txBox="1"/>
          <p:nvPr>
            <p:ph idx="1" type="body"/>
          </p:nvPr>
        </p:nvSpPr>
        <p:spPr>
          <a:xfrm>
            <a:off x="814075" y="1152475"/>
            <a:ext cx="768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the mtcars dataset to classify the data based on automatic or manual transmission.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Train a KNN ( K-nearest neighbor) algorithm to classify the data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Test the performance of KNN and measure the classification accuracy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Repeat the same steps with Logistic Regression Algorithm 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a4499d248_1_0"/>
          <p:cNvSpPr txBox="1"/>
          <p:nvPr>
            <p:ph type="title"/>
          </p:nvPr>
        </p:nvSpPr>
        <p:spPr>
          <a:xfrm>
            <a:off x="311700" y="214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Processing and Classification</a:t>
            </a:r>
            <a:endParaRPr/>
          </a:p>
        </p:txBody>
      </p:sp>
      <p:pic>
        <p:nvPicPr>
          <p:cNvPr id="776" name="Google Shape;776;gda4499d248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63" y="1053800"/>
            <a:ext cx="7047474" cy="38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da4499d248_1_5"/>
          <p:cNvSpPr txBox="1"/>
          <p:nvPr>
            <p:ph type="ctrTitle"/>
          </p:nvPr>
        </p:nvSpPr>
        <p:spPr>
          <a:xfrm>
            <a:off x="311700" y="550375"/>
            <a:ext cx="8520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000"/>
              <a:t>Image processing with OpenCV: working with pixels and arrays on more that two dimensions</a:t>
            </a:r>
            <a:endParaRPr sz="2000"/>
          </a:p>
        </p:txBody>
      </p:sp>
      <p:pic>
        <p:nvPicPr>
          <p:cNvPr id="782" name="Google Shape;782;gda4499d248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775" y="1248050"/>
            <a:ext cx="3135701" cy="346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gda4499d248_1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1925" y="1259425"/>
            <a:ext cx="1221675" cy="33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da4499d248_1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6875" y="1248050"/>
            <a:ext cx="1221675" cy="3461549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gda4499d248_1_5"/>
          <p:cNvSpPr txBox="1"/>
          <p:nvPr/>
        </p:nvSpPr>
        <p:spPr>
          <a:xfrm>
            <a:off x="5983425" y="4201450"/>
            <a:ext cx="1475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….….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da4499d248_1_5"/>
          <p:cNvSpPr/>
          <p:nvPr/>
        </p:nvSpPr>
        <p:spPr>
          <a:xfrm>
            <a:off x="4167100" y="2893375"/>
            <a:ext cx="676200" cy="47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da4499d248_1_14"/>
          <p:cNvSpPr txBox="1"/>
          <p:nvPr>
            <p:ph type="ctrTitle"/>
          </p:nvPr>
        </p:nvSpPr>
        <p:spPr>
          <a:xfrm>
            <a:off x="311700" y="276600"/>
            <a:ext cx="8318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500"/>
              <a:t>Image Processing: images and their dimensions</a:t>
            </a:r>
            <a:endParaRPr sz="2500"/>
          </a:p>
        </p:txBody>
      </p:sp>
      <p:pic>
        <p:nvPicPr>
          <p:cNvPr id="792" name="Google Shape;792;gda4499d248_1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800" y="949800"/>
            <a:ext cx="7241252" cy="3086648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da4499d248_1_14"/>
          <p:cNvSpPr txBox="1"/>
          <p:nvPr/>
        </p:nvSpPr>
        <p:spPr>
          <a:xfrm>
            <a:off x="951350" y="4156450"/>
            <a:ext cx="6753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black &amp; white picture has only one layer (only two dimensions) as of next slide!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4" name="Google Shape;794;gda4499d248_1_14"/>
          <p:cNvCxnSpPr/>
          <p:nvPr/>
        </p:nvCxnSpPr>
        <p:spPr>
          <a:xfrm flipH="1" rot="10800000">
            <a:off x="3050625" y="3333575"/>
            <a:ext cx="4638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5" name="Google Shape;795;gda4499d248_1_14"/>
          <p:cNvCxnSpPr/>
          <p:nvPr/>
        </p:nvCxnSpPr>
        <p:spPr>
          <a:xfrm flipH="1" rot="10800000">
            <a:off x="825500" y="3954675"/>
            <a:ext cx="2044200" cy="2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6" name="Google Shape;796;gda4499d248_1_14"/>
          <p:cNvCxnSpPr/>
          <p:nvPr/>
        </p:nvCxnSpPr>
        <p:spPr>
          <a:xfrm flipH="1" rot="10800000">
            <a:off x="817700" y="1894875"/>
            <a:ext cx="7800" cy="20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da4499d248_1_23"/>
          <p:cNvSpPr txBox="1"/>
          <p:nvPr>
            <p:ph type="ctrTitle"/>
          </p:nvPr>
        </p:nvSpPr>
        <p:spPr>
          <a:xfrm>
            <a:off x="311700" y="228000"/>
            <a:ext cx="8520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200"/>
              <a:t>Images are made of a large number of pixels </a:t>
            </a:r>
            <a:endParaRPr sz="2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A black &amp; white picture of number zero</a:t>
            </a:r>
            <a:endParaRPr sz="1500"/>
          </a:p>
        </p:txBody>
      </p:sp>
      <p:pic>
        <p:nvPicPr>
          <p:cNvPr id="802" name="Google Shape;802;gda4499d248_1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600" y="1363650"/>
            <a:ext cx="3455524" cy="289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gda4499d248_1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450" y="1387575"/>
            <a:ext cx="2567649" cy="289274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da4499d248_1_23"/>
          <p:cNvSpPr/>
          <p:nvPr/>
        </p:nvSpPr>
        <p:spPr>
          <a:xfrm>
            <a:off x="3401400" y="2571750"/>
            <a:ext cx="1257900" cy="75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da4499d248_1_23"/>
          <p:cNvSpPr txBox="1"/>
          <p:nvPr/>
        </p:nvSpPr>
        <p:spPr>
          <a:xfrm>
            <a:off x="746450" y="4465850"/>
            <a:ext cx="77766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with black &amp; white pictures is much easier and this is the reason why different applications perform a transformation into B&amp;W first.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da4499d248_1_31"/>
          <p:cNvSpPr txBox="1"/>
          <p:nvPr>
            <p:ph type="ctrTitle"/>
          </p:nvPr>
        </p:nvSpPr>
        <p:spPr>
          <a:xfrm>
            <a:off x="466150" y="126750"/>
            <a:ext cx="8520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000"/>
              <a:t>Working with videos in OpenCV - Video processing</a:t>
            </a:r>
            <a:endParaRPr sz="2000"/>
          </a:p>
        </p:txBody>
      </p:sp>
      <p:sp>
        <p:nvSpPr>
          <p:cNvPr id="811" name="Google Shape;811;gda4499d248_1_31"/>
          <p:cNvSpPr txBox="1"/>
          <p:nvPr>
            <p:ph idx="1" type="subTitle"/>
          </p:nvPr>
        </p:nvSpPr>
        <p:spPr>
          <a:xfrm>
            <a:off x="648475" y="1065050"/>
            <a:ext cx="25815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Read and display videos in OpenCV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300"/>
              <a:t>Access videocamera of your PC-Mac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Access and record a video with the camera of your PC-Mac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/>
              <a:t>Create a video from a set of images.</a:t>
            </a:r>
            <a:endParaRPr sz="1300"/>
          </a:p>
        </p:txBody>
      </p:sp>
      <p:pic>
        <p:nvPicPr>
          <p:cNvPr id="812" name="Google Shape;812;gda4499d248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100" y="1065050"/>
            <a:ext cx="4509899" cy="361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81"/>
          <p:cNvSpPr txBox="1"/>
          <p:nvPr/>
        </p:nvSpPr>
        <p:spPr>
          <a:xfrm>
            <a:off x="1266462" y="385545"/>
            <a:ext cx="6760862" cy="449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6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classification and object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 Office">
  <a:themeElements>
    <a:clrScheme name="Standard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